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29"/>
  </p:notesMasterIdLst>
  <p:handoutMasterIdLst>
    <p:handoutMasterId r:id="rId30"/>
  </p:handoutMasterIdLst>
  <p:sldIdLst>
    <p:sldId id="258" r:id="rId5"/>
    <p:sldId id="280" r:id="rId6"/>
    <p:sldId id="262" r:id="rId7"/>
    <p:sldId id="259" r:id="rId8"/>
    <p:sldId id="261" r:id="rId9"/>
    <p:sldId id="282" r:id="rId10"/>
    <p:sldId id="281" r:id="rId11"/>
    <p:sldId id="283" r:id="rId12"/>
    <p:sldId id="263" r:id="rId13"/>
    <p:sldId id="264" r:id="rId14"/>
    <p:sldId id="285" r:id="rId15"/>
    <p:sldId id="276" r:id="rId16"/>
    <p:sldId id="287" r:id="rId17"/>
    <p:sldId id="289" r:id="rId18"/>
    <p:sldId id="288" r:id="rId19"/>
    <p:sldId id="284" r:id="rId20"/>
    <p:sldId id="290" r:id="rId21"/>
    <p:sldId id="275" r:id="rId22"/>
    <p:sldId id="295" r:id="rId23"/>
    <p:sldId id="291" r:id="rId24"/>
    <p:sldId id="292" r:id="rId25"/>
    <p:sldId id="293" r:id="rId26"/>
    <p:sldId id="29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34"/>
    <a:srgbClr val="F2F2F2"/>
    <a:srgbClr val="FFFFFF"/>
    <a:srgbClr val="F26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48318-99DD-B741-B56F-DF646C55CC67}" v="8" dt="2023-05-22T09:22:06.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5781"/>
  </p:normalViewPr>
  <p:slideViewPr>
    <p:cSldViewPr snapToGrid="0">
      <p:cViewPr varScale="1">
        <p:scale>
          <a:sx n="61" d="100"/>
          <a:sy n="61" d="100"/>
        </p:scale>
        <p:origin x="76" y="340"/>
      </p:cViewPr>
      <p:guideLst/>
    </p:cSldViewPr>
  </p:slideViewPr>
  <p:outlineViewPr>
    <p:cViewPr>
      <p:scale>
        <a:sx n="33" d="100"/>
        <a:sy n="33" d="100"/>
      </p:scale>
      <p:origin x="0" y="-1104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16/01/2024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Image by https://pixabay.com/users/geralt-9301 https://pixabay.com/photos/to-learn-training-books-a-book-4226965/</a:t>
            </a: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419504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Chart from the responses</a:t>
            </a: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11</a:t>
            </a:fld>
            <a:endParaRPr lang="en-GB"/>
          </a:p>
        </p:txBody>
      </p:sp>
    </p:spTree>
    <p:extLst>
      <p:ext uri="{BB962C8B-B14F-4D97-AF65-F5344CB8AC3E}">
        <p14:creationId xmlns:p14="http://schemas.microsoft.com/office/powerpoint/2010/main" val="396693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13</a:t>
            </a:fld>
            <a:endParaRPr lang="en-GB"/>
          </a:p>
        </p:txBody>
      </p:sp>
    </p:spTree>
    <p:extLst>
      <p:ext uri="{BB962C8B-B14F-4D97-AF65-F5344CB8AC3E}">
        <p14:creationId xmlns:p14="http://schemas.microsoft.com/office/powerpoint/2010/main" val="7062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Overarching themes</a:t>
            </a:r>
            <a:endParaRPr lang="en-GB" dirty="0"/>
          </a:p>
        </p:txBody>
      </p:sp>
      <p:sp>
        <p:nvSpPr>
          <p:cNvPr id="4" name="Slide Number Placeholder 3"/>
          <p:cNvSpPr>
            <a:spLocks noGrp="1"/>
          </p:cNvSpPr>
          <p:nvPr>
            <p:ph type="sldNum" sz="quarter" idx="10"/>
          </p:nvPr>
        </p:nvSpPr>
        <p:spPr/>
        <p:txBody>
          <a:bodyPr/>
          <a:lstStyle/>
          <a:p>
            <a:fld id="{70CC1D15-B5DE-4BD5-A4FB-8CE7A139D482}" type="slidenum">
              <a:rPr lang="en-GB" smtClean="0"/>
              <a:t>15</a:t>
            </a:fld>
            <a:endParaRPr lang="en-GB"/>
          </a:p>
        </p:txBody>
      </p:sp>
    </p:spTree>
    <p:extLst>
      <p:ext uri="{BB962C8B-B14F-4D97-AF65-F5344CB8AC3E}">
        <p14:creationId xmlns:p14="http://schemas.microsoft.com/office/powerpoint/2010/main" val="356612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16</a:t>
            </a:fld>
            <a:endParaRPr lang="en-GB"/>
          </a:p>
        </p:txBody>
      </p:sp>
    </p:spTree>
    <p:extLst>
      <p:ext uri="{BB962C8B-B14F-4D97-AF65-F5344CB8AC3E}">
        <p14:creationId xmlns:p14="http://schemas.microsoft.com/office/powerpoint/2010/main" val="113980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3</a:t>
            </a:fld>
            <a:endParaRPr lang="en-GB"/>
          </a:p>
        </p:txBody>
      </p:sp>
    </p:spTree>
    <p:extLst>
      <p:ext uri="{BB962C8B-B14F-4D97-AF65-F5344CB8AC3E}">
        <p14:creationId xmlns:p14="http://schemas.microsoft.com/office/powerpoint/2010/main" val="29307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4</a:t>
            </a:fld>
            <a:endParaRPr lang="en-GB"/>
          </a:p>
        </p:txBody>
      </p:sp>
    </p:spTree>
    <p:extLst>
      <p:ext uri="{BB962C8B-B14F-4D97-AF65-F5344CB8AC3E}">
        <p14:creationId xmlns:p14="http://schemas.microsoft.com/office/powerpoint/2010/main" val="251031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Personal</a:t>
            </a:r>
            <a:r>
              <a:rPr lang="en-US" baseline="0" dirty="0" smtClean="0"/>
              <a:t>: interest in info literacy;  studying on </a:t>
            </a:r>
            <a:r>
              <a:rPr lang="en-US" baseline="0" dirty="0" err="1" smtClean="0"/>
              <a:t>Pg</a:t>
            </a:r>
            <a:r>
              <a:rPr lang="en-US" baseline="0" dirty="0" smtClean="0"/>
              <a:t> Cert picked my interest in critical pedagogy and inclusivity</a:t>
            </a:r>
          </a:p>
          <a:p>
            <a:pPr marL="171450" indent="-171450">
              <a:buFontTx/>
              <a:buChar char="-"/>
            </a:pPr>
            <a:r>
              <a:rPr lang="en-US" baseline="0" dirty="0" smtClean="0"/>
              <a:t>Professional – local circumstances (renovation has finished, new room, collections finally in one place); other colleague did MA in Academic Practice and in her work I could see how students perceive our library and resources and I </a:t>
            </a:r>
            <a:r>
              <a:rPr lang="en-US" baseline="0" dirty="0" err="1" smtClean="0"/>
              <a:t>recognised</a:t>
            </a:r>
            <a:r>
              <a:rPr lang="en-US" baseline="0" dirty="0" smtClean="0"/>
              <a:t> the need for teaching more about resources</a:t>
            </a:r>
          </a:p>
          <a:p>
            <a:pPr marL="0" indent="0">
              <a:buFontTx/>
              <a:buNone/>
            </a:pP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5</a:t>
            </a:fld>
            <a:endParaRPr lang="en-GB"/>
          </a:p>
        </p:txBody>
      </p:sp>
    </p:spTree>
    <p:extLst>
      <p:ext uri="{BB962C8B-B14F-4D97-AF65-F5344CB8AC3E}">
        <p14:creationId xmlns:p14="http://schemas.microsoft.com/office/powerpoint/2010/main" val="335624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Literature on the subject of Info</a:t>
            </a:r>
            <a:r>
              <a:rPr lang="en-US" baseline="0" dirty="0" smtClean="0"/>
              <a:t> literacy confirms the need to teach students on it and looking into evaluation of the resources specifically</a:t>
            </a: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6</a:t>
            </a:fld>
            <a:endParaRPr lang="en-GB"/>
          </a:p>
        </p:txBody>
      </p:sp>
    </p:spTree>
    <p:extLst>
      <p:ext uri="{BB962C8B-B14F-4D97-AF65-F5344CB8AC3E}">
        <p14:creationId xmlns:p14="http://schemas.microsoft.com/office/powerpoint/2010/main" val="186791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a:t>
            </a:r>
            <a:r>
              <a:rPr lang="en-US" baseline="0" dirty="0" smtClean="0"/>
              <a:t> used this quote to show how IL is linked with social justice issues. The skills we get in the process of learning to research effectively can empower us in all areas of our lives. In the literature on the sustainable IL you can find that all IL skills lead to more environmentally sustainable life – more effective searches, less of them will save energy, but being able to evaluate better the info we get leads to changes in lifestyle, activism..</a:t>
            </a: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7</a:t>
            </a:fld>
            <a:endParaRPr lang="en-GB"/>
          </a:p>
        </p:txBody>
      </p:sp>
    </p:spTree>
    <p:extLst>
      <p:ext uri="{BB962C8B-B14F-4D97-AF65-F5344CB8AC3E}">
        <p14:creationId xmlns:p14="http://schemas.microsoft.com/office/powerpoint/2010/main" val="361414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8</a:t>
            </a:fld>
            <a:endParaRPr lang="en-GB"/>
          </a:p>
        </p:txBody>
      </p:sp>
    </p:spTree>
    <p:extLst>
      <p:ext uri="{BB962C8B-B14F-4D97-AF65-F5344CB8AC3E}">
        <p14:creationId xmlns:p14="http://schemas.microsoft.com/office/powerpoint/2010/main" val="379066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9</a:t>
            </a:fld>
            <a:endParaRPr lang="en-GB"/>
          </a:p>
        </p:txBody>
      </p:sp>
    </p:spTree>
    <p:extLst>
      <p:ext uri="{BB962C8B-B14F-4D97-AF65-F5344CB8AC3E}">
        <p14:creationId xmlns:p14="http://schemas.microsoft.com/office/powerpoint/2010/main" val="49201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 short questionnaire</a:t>
            </a:r>
            <a:r>
              <a:rPr lang="en-US" baseline="0" dirty="0" smtClean="0"/>
              <a:t> to gather some initial thoughts from my team on the project and our teaching of IL and critical thinking.</a:t>
            </a:r>
          </a:p>
          <a:p>
            <a:r>
              <a:rPr lang="en-US" baseline="0" dirty="0" smtClean="0"/>
              <a:t>Example of question:</a:t>
            </a:r>
          </a:p>
          <a:p>
            <a:r>
              <a:rPr lang="en-US" baseline="0" dirty="0" smtClean="0"/>
              <a:t>Chance for the participants to give more info at the end; a question to follow up the one too</a:t>
            </a: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10</a:t>
            </a:fld>
            <a:endParaRPr lang="en-GB"/>
          </a:p>
        </p:txBody>
      </p:sp>
    </p:spTree>
    <p:extLst>
      <p:ext uri="{BB962C8B-B14F-4D97-AF65-F5344CB8AC3E}">
        <p14:creationId xmlns:p14="http://schemas.microsoft.com/office/powerpoint/2010/main" val="168621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3B5D2B-FA42-E959-9EE8-500EA91F25BC}"/>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0484"/>
            <a:ext cx="2916783" cy="1024566"/>
          </a:xfrm>
          <a:prstGeom prst="rect">
            <a:avLst/>
          </a:prstGeom>
        </p:spPr>
      </p:pic>
      <p:sp>
        <p:nvSpPr>
          <p:cNvPr id="2" name="Title">
            <a:extLst>
              <a:ext uri="{FF2B5EF4-FFF2-40B4-BE49-F238E27FC236}">
                <a16:creationId xmlns:a16="http://schemas.microsoft.com/office/drawing/2014/main" id="{515CDD45-0E24-824E-8528-54480BCF5819}"/>
              </a:ext>
            </a:extLst>
          </p:cNvPr>
          <p:cNvSpPr>
            <a:spLocks noGrp="1"/>
          </p:cNvSpPr>
          <p:nvPr>
            <p:ph type="ctrTitle" hasCustomPrompt="1"/>
          </p:nvPr>
        </p:nvSpPr>
        <p:spPr>
          <a:xfrm>
            <a:off x="388409" y="1520825"/>
            <a:ext cx="11432116" cy="3705942"/>
          </a:xfrm>
        </p:spPr>
        <p:txBody>
          <a:bodyPr anchor="b"/>
          <a:lstStyle>
            <a:lvl1pPr algn="l">
              <a:defRPr sz="4400" b="1">
                <a:solidFill>
                  <a:schemeClr val="bg1"/>
                </a:solidFill>
              </a:defRPr>
            </a:lvl1pPr>
          </a:lstStyle>
          <a:p>
            <a:r>
              <a:rPr lang="en-US" dirty="0"/>
              <a:t>Add title</a:t>
            </a:r>
            <a:endParaRPr lang="en-GB" dirty="0"/>
          </a:p>
        </p:txBody>
      </p:sp>
      <p:sp>
        <p:nvSpPr>
          <p:cNvPr id="3" name="Subtitle">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388409" y="5613150"/>
            <a:ext cx="11432116" cy="58762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Tree>
    <p:extLst>
      <p:ext uri="{BB962C8B-B14F-4D97-AF65-F5344CB8AC3E}">
        <p14:creationId xmlns:p14="http://schemas.microsoft.com/office/powerpoint/2010/main" val="3665380232"/>
      </p:ext>
    </p:extLst>
  </p:cSld>
  <p:clrMapOvr>
    <a:masterClrMapping/>
  </p:clrMapOvr>
  <p:extLst>
    <p:ext uri="{DCECCB84-F9BA-43D5-87BE-67443E8EF086}">
      <p15:sldGuideLst xmlns:p15="http://schemas.microsoft.com/office/powerpoint/2012/main">
        <p15:guide id="2" pos="23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1535D1CE-1078-42D6-AE54-30634F9ABB14}"/>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A17F9A78-72E8-8BF3-328C-5CEFDF69B843}"/>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87349" y="1535084"/>
            <a:ext cx="6608764" cy="4368393"/>
          </a:xfrm>
        </p:spPr>
        <p:txBody>
          <a:bodyPr/>
          <a:lstStyle>
            <a:lvl1pPr>
              <a:defRPr sz="2400"/>
            </a:lvl1pPr>
            <a:lvl2pPr>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Image 1" descr="Add image here"/>
          <p:cNvSpPr>
            <a:spLocks noGrp="1"/>
          </p:cNvSpPr>
          <p:nvPr>
            <p:ph type="pic" sz="quarter" idx="10"/>
          </p:nvPr>
        </p:nvSpPr>
        <p:spPr>
          <a:xfrm>
            <a:off x="8096251" y="1535084"/>
            <a:ext cx="3724274" cy="2088000"/>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a:p>
        </p:txBody>
      </p:sp>
      <p:sp>
        <p:nvSpPr>
          <p:cNvPr id="18" name="Image 2"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9317" y="3825438"/>
            <a:ext cx="3741208" cy="2088000"/>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a:p>
        </p:txBody>
      </p:sp>
      <p:cxnSp>
        <p:nvCxnSpPr>
          <p:cNvPr id="2" name="Divider line">
            <a:extLst>
              <a:ext uri="{FF2B5EF4-FFF2-40B4-BE49-F238E27FC236}">
                <a16:creationId xmlns:a16="http://schemas.microsoft.com/office/drawing/2014/main" id="{B1F64510-48AD-14E8-27AA-613FC2736D71}"/>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2344A711-6C17-AFB0-C8B9-3504E0BDBC58}"/>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8E95B795-BBA7-B8AA-E76A-F14EF10A869B}"/>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6" name="Picture 5">
            <a:extLst>
              <a:ext uri="{FF2B5EF4-FFF2-40B4-BE49-F238E27FC236}">
                <a16:creationId xmlns:a16="http://schemas.microsoft.com/office/drawing/2014/main" id="{111C490C-39CB-CF98-86AC-848B62B99C3D}"/>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16" name="Chapter heading">
            <a:extLst>
              <a:ext uri="{FF2B5EF4-FFF2-40B4-BE49-F238E27FC236}">
                <a16:creationId xmlns:a16="http://schemas.microsoft.com/office/drawing/2014/main" id="{623764C2-D47F-685B-58F3-5F214D8051D5}"/>
              </a:ext>
            </a:extLst>
          </p:cNvPr>
          <p:cNvSpPr>
            <a:spLocks noGrp="1"/>
          </p:cNvSpPr>
          <p:nvPr>
            <p:ph type="body" sz="quarter" idx="21"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a:extLst>
              <a:ext uri="{FF2B5EF4-FFF2-40B4-BE49-F238E27FC236}">
                <a16:creationId xmlns:a16="http://schemas.microsoft.com/office/drawing/2014/main" id="{0CDB1C45-DD54-F5FF-D1C9-E16BDC552D3A}"/>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8" name="Black background">
            <a:extLst>
              <a:ext uri="{FF2B5EF4-FFF2-40B4-BE49-F238E27FC236}">
                <a16:creationId xmlns:a16="http://schemas.microsoft.com/office/drawing/2014/main" id="{BC9BCFD0-067D-6545-8C5D-27D2627541BB}"/>
              </a:ext>
              <a:ext uri="{C183D7F6-B498-43B3-948B-1728B52AA6E4}">
                <adec:decorative xmlns="" xmlns:adec="http://schemas.microsoft.com/office/drawing/2017/decorative" val="1"/>
              </a:ext>
            </a:extLst>
          </p:cNvPr>
          <p:cNvSpPr/>
          <p:nvPr userDrawn="1"/>
        </p:nvSpPr>
        <p:spPr>
          <a:xfrm>
            <a:off x="379567" y="1520825"/>
            <a:ext cx="5787871" cy="4400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Statement text">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1" name="Image"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167438" y="1520825"/>
            <a:ext cx="5653087" cy="4400519"/>
          </a:xfrm>
        </p:spPr>
        <p:txBody>
          <a:bodyPr/>
          <a:lstStyle>
            <a:lvl1pPr marL="0" indent="0">
              <a:buNone/>
              <a:defRPr sz="1600"/>
            </a:lvl1pPr>
          </a:lstStyle>
          <a:p>
            <a:r>
              <a:rPr lang="en-US" smtClean="0"/>
              <a:t>Click icon to add picture</a:t>
            </a:r>
            <a:endParaRPr lang="en-GB" dirty="0"/>
          </a:p>
        </p:txBody>
      </p:sp>
      <p:sp>
        <p:nvSpPr>
          <p:cNvPr id="13" name="Text Placeholder 18">
            <a:extLst>
              <a:ext uri="{FF2B5EF4-FFF2-40B4-BE49-F238E27FC236}">
                <a16:creationId xmlns:a16="http://schemas.microsoft.com/office/drawing/2014/main" id="{EB38E615-84F5-EC44-B3CA-6D55FC282E61}"/>
              </a:ext>
            </a:extLst>
          </p:cNvPr>
          <p:cNvSpPr>
            <a:spLocks noGrp="1"/>
          </p:cNvSpPr>
          <p:nvPr>
            <p:ph type="body" sz="quarter" idx="4294967295" hasCustomPrompt="1"/>
          </p:nvPr>
        </p:nvSpPr>
        <p:spPr>
          <a:xfrm>
            <a:off x="-8466" y="5453344"/>
            <a:ext cx="4088341" cy="468000"/>
          </a:xfrm>
          <a:solidFill>
            <a:schemeClr val="bg1"/>
          </a:solidFill>
        </p:spPr>
        <p:txBody>
          <a:bodyPr anchor="ctr"/>
          <a:lstStyle/>
          <a:p>
            <a:pPr marL="432000" lvl="1" indent="0">
              <a:buNone/>
            </a:pPr>
            <a:r>
              <a:rPr lang="en-US" sz="1200" dirty="0"/>
              <a:t>Image credit goes here</a:t>
            </a:r>
          </a:p>
        </p:txBody>
      </p:sp>
      <p:cxnSp>
        <p:nvCxnSpPr>
          <p:cNvPr id="2" name="Divider line">
            <a:extLst>
              <a:ext uri="{FF2B5EF4-FFF2-40B4-BE49-F238E27FC236}">
                <a16:creationId xmlns:a16="http://schemas.microsoft.com/office/drawing/2014/main" id="{51715AA4-A7D9-121E-C75B-05D60A25DDE9}"/>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7DBBF66F-4533-BFD0-6980-87433333BFA8}"/>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703CF0C8-9758-BCD3-026F-3FD76A2D3C1B}"/>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BB4C6743-5515-FC20-208D-7E28C21637EB}"/>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33601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18" name="Chapter heading">
            <a:extLst>
              <a:ext uri="{FF2B5EF4-FFF2-40B4-BE49-F238E27FC236}">
                <a16:creationId xmlns:a16="http://schemas.microsoft.com/office/drawing/2014/main" id="{E08CBAFF-1B88-86D6-DBFA-D65EF72BD058}"/>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DDD28B74-092C-E1BD-99CC-8E57E4908FEE}"/>
              </a:ext>
            </a:extLst>
          </p:cNvPr>
          <p:cNvSpPr>
            <a:spLocks noGrp="1"/>
          </p:cNvSpPr>
          <p:nvPr>
            <p:ph type="ctrTitle" hasCustomPrompt="1"/>
          </p:nvPr>
        </p:nvSpPr>
        <p:spPr>
          <a:xfrm>
            <a:off x="379567" y="530406"/>
            <a:ext cx="11440958" cy="677763"/>
          </a:xfrm>
        </p:spPr>
        <p:txBody>
          <a:bodyPr anchor="t" anchorCtr="0"/>
          <a:lstStyle>
            <a:lvl1pPr algn="l">
              <a:defRPr sz="3800">
                <a:solidFill>
                  <a:schemeClr val="tx1"/>
                </a:solidFill>
              </a:defRPr>
            </a:lvl1pPr>
          </a:lstStyle>
          <a:p>
            <a:r>
              <a:rPr lang="en-GB" noProof="0" dirty="0"/>
              <a:t>Add title</a:t>
            </a:r>
          </a:p>
        </p:txBody>
      </p:sp>
      <p:sp>
        <p:nvSpPr>
          <p:cNvPr id="5" name="Black background">
            <a:extLst>
              <a:ext uri="{FF2B5EF4-FFF2-40B4-BE49-F238E27FC236}">
                <a16:creationId xmlns:a16="http://schemas.microsoft.com/office/drawing/2014/main" id="{1FE9EBAF-AFEE-7208-6850-B69C96F005FE}"/>
              </a:ext>
              <a:ext uri="{C183D7F6-B498-43B3-948B-1728B52AA6E4}">
                <adec:decorative xmlns="" xmlns:adec="http://schemas.microsoft.com/office/drawing/2017/decorative" val="1"/>
              </a:ext>
            </a:extLst>
          </p:cNvPr>
          <p:cNvSpPr/>
          <p:nvPr userDrawn="1"/>
        </p:nvSpPr>
        <p:spPr>
          <a:xfrm>
            <a:off x="379567" y="1520825"/>
            <a:ext cx="5787871" cy="4400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tatement text">
            <a:extLst>
              <a:ext uri="{FF2B5EF4-FFF2-40B4-BE49-F238E27FC236}">
                <a16:creationId xmlns:a16="http://schemas.microsoft.com/office/drawing/2014/main" id="{C9AC29F2-09B8-8194-A829-44D9B2CE6509}"/>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0" name="Image 1"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20825"/>
            <a:ext cx="5653087" cy="2402962"/>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dirty="0"/>
          </a:p>
        </p:txBody>
      </p:sp>
      <p:sp>
        <p:nvSpPr>
          <p:cNvPr id="12" name="Image 2"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09764"/>
            <a:ext cx="3708400" cy="1803974"/>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dirty="0"/>
          </a:p>
        </p:txBody>
      </p:sp>
      <p:sp>
        <p:nvSpPr>
          <p:cNvPr id="16" name="Image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10020300" y="4109765"/>
            <a:ext cx="1800225" cy="1803974"/>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dirty="0"/>
          </a:p>
        </p:txBody>
      </p:sp>
      <p:cxnSp>
        <p:nvCxnSpPr>
          <p:cNvPr id="2" name="Divider line">
            <a:extLst>
              <a:ext uri="{FF2B5EF4-FFF2-40B4-BE49-F238E27FC236}">
                <a16:creationId xmlns:a16="http://schemas.microsoft.com/office/drawing/2014/main" id="{3A3EFF56-7595-9683-EA0A-8D921FFFC172}"/>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B3307B1F-75D0-DEBF-EDDB-4D3B3C0CCB6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310FB960-E44A-47A5-3425-73795CEDB83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7" name="Picture 6">
            <a:extLst>
              <a:ext uri="{FF2B5EF4-FFF2-40B4-BE49-F238E27FC236}">
                <a16:creationId xmlns:a16="http://schemas.microsoft.com/office/drawing/2014/main" id="{06DB5882-B511-397E-2E33-6F255D496AF9}"/>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83828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and title">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B879116A-5450-AFB1-B997-7A7CC01E4366}"/>
              </a:ext>
            </a:extLst>
          </p:cNvPr>
          <p:cNvSpPr>
            <a:spLocks noGrp="1"/>
          </p:cNvSpPr>
          <p:nvPr>
            <p:ph type="body" sz="quarter" idx="13" hasCustomPrompt="1"/>
          </p:nvPr>
        </p:nvSpPr>
        <p:spPr>
          <a:xfrm>
            <a:off x="379566" y="193198"/>
            <a:ext cx="11447575"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32BCA4BD-D773-E3BD-010A-4C3084B8298D}"/>
              </a:ext>
            </a:extLst>
          </p:cNvPr>
          <p:cNvSpPr>
            <a:spLocks noGrp="1"/>
          </p:cNvSpPr>
          <p:nvPr>
            <p:ph type="ctrTitle" hasCustomPrompt="1"/>
          </p:nvPr>
        </p:nvSpPr>
        <p:spPr>
          <a:xfrm>
            <a:off x="379566" y="530407"/>
            <a:ext cx="11447575" cy="677763"/>
          </a:xfrm>
        </p:spPr>
        <p:txBody>
          <a:bodyPr anchor="t" anchorCtr="0"/>
          <a:lstStyle>
            <a:lvl1pPr algn="l">
              <a:defRPr sz="3800">
                <a:solidFill>
                  <a:schemeClr val="tx1"/>
                </a:solidFill>
              </a:defRPr>
            </a:lvl1pPr>
          </a:lstStyle>
          <a:p>
            <a:r>
              <a:rPr lang="en-GB" noProof="0" dirty="0"/>
              <a:t>Add title</a:t>
            </a:r>
          </a:p>
        </p:txBody>
      </p:sp>
      <p:cxnSp>
        <p:nvCxnSpPr>
          <p:cNvPr id="9" name="Timeline arrow" descr="Arrow representing a timeline through a project">
            <a:extLst>
              <a:ext uri="{FF2B5EF4-FFF2-40B4-BE49-F238E27FC236}">
                <a16:creationId xmlns:a16="http://schemas.microsoft.com/office/drawing/2014/main" id="{E2A73C77-45B4-6F40-9DFA-2549E2C443B6}"/>
              </a:ext>
            </a:extLst>
          </p:cNvPr>
          <p:cNvCxnSpPr/>
          <p:nvPr userDrawn="1"/>
        </p:nvCxnSpPr>
        <p:spPr>
          <a:xfrm>
            <a:off x="0" y="3429000"/>
            <a:ext cx="10741025" cy="0"/>
          </a:xfrm>
          <a:prstGeom prst="straightConnector1">
            <a:avLst/>
          </a:prstGeom>
          <a:ln w="635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Date marker 1">
            <a:extLst>
              <a:ext uri="{FF2B5EF4-FFF2-40B4-BE49-F238E27FC236}">
                <a16:creationId xmlns:a16="http://schemas.microsoft.com/office/drawing/2014/main" id="{0DB80CA9-D612-334D-B547-0EA0546D567D}"/>
              </a:ext>
            </a:extLst>
          </p:cNvPr>
          <p:cNvCxnSpPr>
            <a:cxnSpLocks/>
          </p:cNvCxnSpPr>
          <p:nvPr userDrawn="1"/>
        </p:nvCxnSpPr>
        <p:spPr>
          <a:xfrm flipH="1" flipV="1">
            <a:off x="479425" y="2068379"/>
            <a:ext cx="2078" cy="136062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7" name="Text 1">
            <a:extLst>
              <a:ext uri="{FF2B5EF4-FFF2-40B4-BE49-F238E27FC236}">
                <a16:creationId xmlns:a16="http://schemas.microsoft.com/office/drawing/2014/main" id="{D633DDAB-073B-FE41-A6AF-4E5A138C354A}"/>
              </a:ext>
            </a:extLst>
          </p:cNvPr>
          <p:cNvSpPr txBox="1"/>
          <p:nvPr userDrawn="1"/>
        </p:nvSpPr>
        <p:spPr>
          <a:xfrm>
            <a:off x="479426" y="1601129"/>
            <a:ext cx="971549" cy="459435"/>
          </a:xfrm>
          <a:prstGeom prst="rect">
            <a:avLst/>
          </a:prstGeom>
          <a:noFill/>
        </p:spPr>
        <p:txBody>
          <a:bodyPr wrap="square" lIns="0" tIns="0" rIns="0" bIns="0" rtlCol="0" anchor="t" anchorCtr="0">
            <a:noAutofit/>
          </a:bodyPr>
          <a:lstStyle/>
          <a:p>
            <a:pPr algn="l"/>
            <a:r>
              <a:rPr lang="en-US" sz="2400" b="1" dirty="0"/>
              <a:t>Today</a:t>
            </a:r>
          </a:p>
        </p:txBody>
      </p:sp>
      <p:cxnSp>
        <p:nvCxnSpPr>
          <p:cNvPr id="19" name="Date marker 2">
            <a:extLst>
              <a:ext uri="{FF2B5EF4-FFF2-40B4-BE49-F238E27FC236}">
                <a16:creationId xmlns:a16="http://schemas.microsoft.com/office/drawing/2014/main" id="{5FBA5457-1215-D54E-B9A3-E70A18F8A7E1}"/>
              </a:ext>
            </a:extLst>
          </p:cNvPr>
          <p:cNvCxnSpPr>
            <a:cxnSpLocks/>
          </p:cNvCxnSpPr>
          <p:nvPr userDrawn="1"/>
        </p:nvCxnSpPr>
        <p:spPr>
          <a:xfrm flipV="1">
            <a:off x="1450975" y="3267440"/>
            <a:ext cx="0" cy="18560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0" name="Text 2">
            <a:extLst>
              <a:ext uri="{FF2B5EF4-FFF2-40B4-BE49-F238E27FC236}">
                <a16:creationId xmlns:a16="http://schemas.microsoft.com/office/drawing/2014/main" id="{2002942C-93EA-4F4E-9FE7-97ED1598FA64}"/>
              </a:ext>
            </a:extLst>
          </p:cNvPr>
          <p:cNvSpPr txBox="1"/>
          <p:nvPr userDrawn="1"/>
        </p:nvSpPr>
        <p:spPr>
          <a:xfrm>
            <a:off x="1442733" y="2121635"/>
            <a:ext cx="3120806" cy="1128002"/>
          </a:xfrm>
          <a:prstGeom prst="rect">
            <a:avLst/>
          </a:prstGeom>
          <a:noFill/>
        </p:spPr>
        <p:txBody>
          <a:bodyPr wrap="square" lIns="0" tIns="0" rIns="0" bIns="0" rtlCol="0" anchor="t" anchorCtr="0">
            <a:noAutofit/>
          </a:bodyPr>
          <a:lstStyle/>
          <a:p>
            <a:pPr algn="l"/>
            <a:r>
              <a:rPr lang="en-US" sz="2400" b="1" dirty="0"/>
              <a:t>00 January 2020</a:t>
            </a:r>
          </a:p>
          <a:p>
            <a:pPr algn="l"/>
            <a:r>
              <a:rPr lang="en-US" sz="2400" dirty="0"/>
              <a:t>Key milestone 01 and brief explanation</a:t>
            </a:r>
          </a:p>
        </p:txBody>
      </p:sp>
      <p:cxnSp>
        <p:nvCxnSpPr>
          <p:cNvPr id="22" name="Date marker 3">
            <a:extLst>
              <a:ext uri="{FF2B5EF4-FFF2-40B4-BE49-F238E27FC236}">
                <a16:creationId xmlns:a16="http://schemas.microsoft.com/office/drawing/2014/main" id="{B531D2A4-0774-3544-AEBF-B11C2AAA4E0C}"/>
              </a:ext>
            </a:extLst>
          </p:cNvPr>
          <p:cNvCxnSpPr>
            <a:cxnSpLocks/>
          </p:cNvCxnSpPr>
          <p:nvPr userDrawn="1"/>
        </p:nvCxnSpPr>
        <p:spPr>
          <a:xfrm flipV="1">
            <a:off x="2236102"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1" name="Text 3">
            <a:extLst>
              <a:ext uri="{FF2B5EF4-FFF2-40B4-BE49-F238E27FC236}">
                <a16:creationId xmlns:a16="http://schemas.microsoft.com/office/drawing/2014/main" id="{9C29B702-B3DE-0E4B-A032-9DF36505806E}"/>
              </a:ext>
            </a:extLst>
          </p:cNvPr>
          <p:cNvSpPr txBox="1"/>
          <p:nvPr userDrawn="1"/>
        </p:nvSpPr>
        <p:spPr>
          <a:xfrm>
            <a:off x="2236102" y="4159188"/>
            <a:ext cx="3178958" cy="1260864"/>
          </a:xfrm>
          <a:prstGeom prst="rect">
            <a:avLst/>
          </a:prstGeom>
          <a:noFill/>
        </p:spPr>
        <p:txBody>
          <a:bodyPr wrap="square" lIns="0" tIns="0" rIns="0" bIns="0" rtlCol="0" anchor="t" anchorCtr="0">
            <a:noAutofit/>
          </a:bodyPr>
          <a:lstStyle/>
          <a:p>
            <a:pPr algn="l"/>
            <a:r>
              <a:rPr lang="en-US" sz="2400" b="1" dirty="0"/>
              <a:t>00 February 2020</a:t>
            </a:r>
          </a:p>
          <a:p>
            <a:pPr algn="l"/>
            <a:r>
              <a:rPr lang="en-US" sz="2400" dirty="0"/>
              <a:t>Key milestone or goals</a:t>
            </a:r>
          </a:p>
        </p:txBody>
      </p:sp>
      <p:cxnSp>
        <p:nvCxnSpPr>
          <p:cNvPr id="24" name="Date marker 4">
            <a:extLst>
              <a:ext uri="{FF2B5EF4-FFF2-40B4-BE49-F238E27FC236}">
                <a16:creationId xmlns:a16="http://schemas.microsoft.com/office/drawing/2014/main" id="{404AD4E3-1DB3-0745-8BA0-36872B5EBA56}"/>
              </a:ext>
            </a:extLst>
          </p:cNvPr>
          <p:cNvCxnSpPr>
            <a:cxnSpLocks/>
          </p:cNvCxnSpPr>
          <p:nvPr userDrawn="1"/>
        </p:nvCxnSpPr>
        <p:spPr>
          <a:xfrm flipV="1">
            <a:off x="5248470" y="2068379"/>
            <a:ext cx="0" cy="1352047"/>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3" name="Text 4">
            <a:extLst>
              <a:ext uri="{FF2B5EF4-FFF2-40B4-BE49-F238E27FC236}">
                <a16:creationId xmlns:a16="http://schemas.microsoft.com/office/drawing/2014/main" id="{4B9AB991-EC53-7549-843F-B3CDF98CBD5F}"/>
              </a:ext>
            </a:extLst>
          </p:cNvPr>
          <p:cNvSpPr txBox="1"/>
          <p:nvPr userDrawn="1"/>
        </p:nvSpPr>
        <p:spPr>
          <a:xfrm>
            <a:off x="5232400" y="1616529"/>
            <a:ext cx="2700338" cy="419287"/>
          </a:xfrm>
          <a:prstGeom prst="rect">
            <a:avLst/>
          </a:prstGeom>
          <a:noFill/>
        </p:spPr>
        <p:txBody>
          <a:bodyPr wrap="square" lIns="0" tIns="0" rIns="0" bIns="0" rtlCol="0" anchor="t" anchorCtr="0">
            <a:noAutofit/>
          </a:bodyPr>
          <a:lstStyle/>
          <a:p>
            <a:pPr algn="l"/>
            <a:r>
              <a:rPr lang="en-US" sz="2400" b="1" dirty="0"/>
              <a:t>00 March 2020</a:t>
            </a:r>
          </a:p>
        </p:txBody>
      </p:sp>
      <p:cxnSp>
        <p:nvCxnSpPr>
          <p:cNvPr id="26" name="Date marker 5">
            <a:extLst>
              <a:ext uri="{FF2B5EF4-FFF2-40B4-BE49-F238E27FC236}">
                <a16:creationId xmlns:a16="http://schemas.microsoft.com/office/drawing/2014/main" id="{9C7F8EBD-245C-374E-B6EF-34F631DFF0FB}"/>
              </a:ext>
            </a:extLst>
          </p:cNvPr>
          <p:cNvCxnSpPr>
            <a:cxnSpLocks/>
          </p:cNvCxnSpPr>
          <p:nvPr userDrawn="1"/>
        </p:nvCxnSpPr>
        <p:spPr>
          <a:xfrm flipV="1">
            <a:off x="5668960" y="3428999"/>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5" name="Text 5">
            <a:extLst>
              <a:ext uri="{FF2B5EF4-FFF2-40B4-BE49-F238E27FC236}">
                <a16:creationId xmlns:a16="http://schemas.microsoft.com/office/drawing/2014/main" id="{DBED1ECC-0BD9-3743-8D2D-E05823441A35}"/>
              </a:ext>
            </a:extLst>
          </p:cNvPr>
          <p:cNvSpPr txBox="1"/>
          <p:nvPr userDrawn="1"/>
        </p:nvSpPr>
        <p:spPr>
          <a:xfrm>
            <a:off x="5668960" y="4159188"/>
            <a:ext cx="3198816" cy="1260865"/>
          </a:xfrm>
          <a:prstGeom prst="rect">
            <a:avLst/>
          </a:prstGeom>
          <a:noFill/>
        </p:spPr>
        <p:txBody>
          <a:bodyPr wrap="square" lIns="0" tIns="0" rIns="0" bIns="0" rtlCol="0" anchor="t" anchorCtr="0">
            <a:noAutofit/>
          </a:bodyPr>
          <a:lstStyle/>
          <a:p>
            <a:pPr algn="l"/>
            <a:r>
              <a:rPr lang="en-US" sz="2400" b="1" dirty="0"/>
              <a:t>00 April 2020</a:t>
            </a:r>
          </a:p>
          <a:p>
            <a:pPr algn="l"/>
            <a:r>
              <a:rPr lang="en-US" sz="2400" dirty="0"/>
              <a:t>Key milestone or goals</a:t>
            </a:r>
          </a:p>
        </p:txBody>
      </p:sp>
      <p:cxnSp>
        <p:nvCxnSpPr>
          <p:cNvPr id="28" name="Date marker 6">
            <a:extLst>
              <a:ext uri="{FF2B5EF4-FFF2-40B4-BE49-F238E27FC236}">
                <a16:creationId xmlns:a16="http://schemas.microsoft.com/office/drawing/2014/main" id="{A521D648-1B33-B848-9E28-22C1055A060B}"/>
              </a:ext>
            </a:extLst>
          </p:cNvPr>
          <p:cNvCxnSpPr>
            <a:cxnSpLocks/>
          </p:cNvCxnSpPr>
          <p:nvPr userDrawn="1"/>
        </p:nvCxnSpPr>
        <p:spPr>
          <a:xfrm flipV="1">
            <a:off x="6959600" y="3249637"/>
            <a:ext cx="0" cy="20340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7" name="Text 6">
            <a:extLst>
              <a:ext uri="{FF2B5EF4-FFF2-40B4-BE49-F238E27FC236}">
                <a16:creationId xmlns:a16="http://schemas.microsoft.com/office/drawing/2014/main" id="{F73D4268-F8E4-6849-A550-C1431A22F0C8}"/>
              </a:ext>
            </a:extLst>
          </p:cNvPr>
          <p:cNvSpPr txBox="1"/>
          <p:nvPr userDrawn="1"/>
        </p:nvSpPr>
        <p:spPr>
          <a:xfrm>
            <a:off x="6958380" y="2121633"/>
            <a:ext cx="2312230" cy="1042187"/>
          </a:xfrm>
          <a:prstGeom prst="rect">
            <a:avLst/>
          </a:prstGeom>
          <a:noFill/>
        </p:spPr>
        <p:txBody>
          <a:bodyPr wrap="square" lIns="0" tIns="0" rIns="0" bIns="0" rtlCol="0" anchor="t" anchorCtr="0">
            <a:noAutofit/>
          </a:bodyPr>
          <a:lstStyle/>
          <a:p>
            <a:pPr algn="l"/>
            <a:r>
              <a:rPr lang="en-US" sz="2400" b="1" dirty="0"/>
              <a:t>00 May 2020</a:t>
            </a:r>
          </a:p>
          <a:p>
            <a:pPr algn="l"/>
            <a:r>
              <a:rPr lang="en-US" sz="2400" dirty="0"/>
              <a:t>Key stakeholder sign off</a:t>
            </a:r>
          </a:p>
        </p:txBody>
      </p:sp>
      <p:cxnSp>
        <p:nvCxnSpPr>
          <p:cNvPr id="30" name="Date marker 7">
            <a:extLst>
              <a:ext uri="{FF2B5EF4-FFF2-40B4-BE49-F238E27FC236}">
                <a16:creationId xmlns:a16="http://schemas.microsoft.com/office/drawing/2014/main" id="{68AD7176-913D-F745-878C-3D30A4B17642}"/>
              </a:ext>
            </a:extLst>
          </p:cNvPr>
          <p:cNvCxnSpPr>
            <a:cxnSpLocks/>
          </p:cNvCxnSpPr>
          <p:nvPr userDrawn="1"/>
        </p:nvCxnSpPr>
        <p:spPr>
          <a:xfrm flipV="1">
            <a:off x="9045208"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9" name="Text 7">
            <a:extLst>
              <a:ext uri="{FF2B5EF4-FFF2-40B4-BE49-F238E27FC236}">
                <a16:creationId xmlns:a16="http://schemas.microsoft.com/office/drawing/2014/main" id="{745C7AD6-27F5-2C4B-908F-E5DAD2F70D7A}"/>
              </a:ext>
            </a:extLst>
          </p:cNvPr>
          <p:cNvSpPr txBox="1"/>
          <p:nvPr userDrawn="1"/>
        </p:nvSpPr>
        <p:spPr>
          <a:xfrm>
            <a:off x="9045208" y="4159188"/>
            <a:ext cx="2700338" cy="1260865"/>
          </a:xfrm>
          <a:prstGeom prst="rect">
            <a:avLst/>
          </a:prstGeom>
          <a:noFill/>
        </p:spPr>
        <p:txBody>
          <a:bodyPr wrap="square" lIns="0" tIns="0" rIns="0" bIns="0" rtlCol="0" anchor="t" anchorCtr="0">
            <a:noAutofit/>
          </a:bodyPr>
          <a:lstStyle/>
          <a:p>
            <a:pPr algn="l"/>
            <a:r>
              <a:rPr lang="en-US" sz="2400" b="1" dirty="0"/>
              <a:t>00 June 2020</a:t>
            </a:r>
          </a:p>
          <a:p>
            <a:pPr algn="l"/>
            <a:r>
              <a:rPr lang="en-US" sz="2400" dirty="0"/>
              <a:t>Project delivery</a:t>
            </a:r>
          </a:p>
        </p:txBody>
      </p:sp>
      <p:cxnSp>
        <p:nvCxnSpPr>
          <p:cNvPr id="33" name="Date marker 8">
            <a:extLst>
              <a:ext uri="{FF2B5EF4-FFF2-40B4-BE49-F238E27FC236}">
                <a16:creationId xmlns:a16="http://schemas.microsoft.com/office/drawing/2014/main" id="{722E4D0C-D51E-7E41-8739-255B8C76D39D}"/>
              </a:ext>
            </a:extLst>
          </p:cNvPr>
          <p:cNvCxnSpPr>
            <a:cxnSpLocks/>
          </p:cNvCxnSpPr>
          <p:nvPr userDrawn="1"/>
        </p:nvCxnSpPr>
        <p:spPr>
          <a:xfrm flipV="1">
            <a:off x="9804400" y="2393372"/>
            <a:ext cx="0" cy="10333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2" name="Text 8">
            <a:extLst>
              <a:ext uri="{FF2B5EF4-FFF2-40B4-BE49-F238E27FC236}">
                <a16:creationId xmlns:a16="http://schemas.microsoft.com/office/drawing/2014/main" id="{3B68505F-017D-C448-8C2E-7EBFF3A15AB8}"/>
              </a:ext>
            </a:extLst>
          </p:cNvPr>
          <p:cNvSpPr txBox="1"/>
          <p:nvPr userDrawn="1"/>
        </p:nvSpPr>
        <p:spPr>
          <a:xfrm>
            <a:off x="9804400" y="1618404"/>
            <a:ext cx="2022743" cy="774968"/>
          </a:xfrm>
          <a:prstGeom prst="rect">
            <a:avLst/>
          </a:prstGeom>
          <a:noFill/>
        </p:spPr>
        <p:txBody>
          <a:bodyPr wrap="square" lIns="0" tIns="0" rIns="0" bIns="0" rtlCol="0" anchor="t" anchorCtr="0">
            <a:noAutofit/>
          </a:bodyPr>
          <a:lstStyle/>
          <a:p>
            <a:pPr algn="l"/>
            <a:r>
              <a:rPr lang="en-US" sz="2400" b="1" dirty="0"/>
              <a:t>00 July 2020</a:t>
            </a:r>
          </a:p>
          <a:p>
            <a:pPr algn="l"/>
            <a:r>
              <a:rPr lang="en-US" sz="2400" dirty="0"/>
              <a:t>Roll out</a:t>
            </a:r>
          </a:p>
        </p:txBody>
      </p:sp>
      <p:cxnSp>
        <p:nvCxnSpPr>
          <p:cNvPr id="2" name="Divider line">
            <a:extLst>
              <a:ext uri="{FF2B5EF4-FFF2-40B4-BE49-F238E27FC236}">
                <a16:creationId xmlns:a16="http://schemas.microsoft.com/office/drawing/2014/main" id="{3692B326-3575-7E6A-7B65-630243D752FF}"/>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1E43347B-BDF3-8B1E-F92F-469AFD2607ED}"/>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45C30D68-DB61-C9E9-6ACE-FABA075E6B45}"/>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E8437698-1F6A-14D5-8491-3BAA44486F17}"/>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306350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16" name="Chapter heading">
            <a:extLst>
              <a:ext uri="{FF2B5EF4-FFF2-40B4-BE49-F238E27FC236}">
                <a16:creationId xmlns:a16="http://schemas.microsoft.com/office/drawing/2014/main" id="{5181D1DA-110B-6B92-DE6D-146C97627266}"/>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a:extLst>
              <a:ext uri="{FF2B5EF4-FFF2-40B4-BE49-F238E27FC236}">
                <a16:creationId xmlns:a16="http://schemas.microsoft.com/office/drawing/2014/main" id="{98C754C6-DD79-2EEE-4BEA-0A38A44B3645}"/>
              </a:ext>
            </a:extLst>
          </p:cNvPr>
          <p:cNvSpPr>
            <a:spLocks noGrp="1"/>
          </p:cNvSpPr>
          <p:nvPr>
            <p:ph type="ctrTitle" hasCustomPrompt="1"/>
          </p:nvPr>
        </p:nvSpPr>
        <p:spPr>
          <a:xfrm>
            <a:off x="379567" y="530407"/>
            <a:ext cx="11440958" cy="677763"/>
          </a:xfrm>
        </p:spPr>
        <p:txBody>
          <a:bodyPr anchor="t" anchorCtr="0"/>
          <a:lstStyle>
            <a:lvl1pPr algn="l">
              <a:defRPr sz="3800">
                <a:solidFill>
                  <a:schemeClr val="tx1"/>
                </a:solidFill>
              </a:defRPr>
            </a:lvl1pPr>
          </a:lstStyle>
          <a:p>
            <a:r>
              <a:rPr lang="en-GB" noProof="0" dirty="0"/>
              <a:t>Add title</a:t>
            </a:r>
          </a:p>
        </p:txBody>
      </p:sp>
      <p:sp>
        <p:nvSpPr>
          <p:cNvPr id="9" name="Statement text">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79567" y="1534806"/>
            <a:ext cx="4671858"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Paragraph">
            <a:extLst>
              <a:ext uri="{FF2B5EF4-FFF2-40B4-BE49-F238E27FC236}">
                <a16:creationId xmlns:a16="http://schemas.microsoft.com/office/drawing/2014/main" id="{2541D261-763F-C74D-B9EC-20280292EC40}"/>
              </a:ext>
            </a:extLst>
          </p:cNvPr>
          <p:cNvSpPr>
            <a:spLocks noGrp="1"/>
          </p:cNvSpPr>
          <p:nvPr>
            <p:ph sz="quarter" idx="21"/>
          </p:nvPr>
        </p:nvSpPr>
        <p:spPr>
          <a:xfrm>
            <a:off x="6170777" y="1526884"/>
            <a:ext cx="5649748" cy="43865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Overlay">
            <a:extLst>
              <a:ext uri="{FF2B5EF4-FFF2-40B4-BE49-F238E27FC236}">
                <a16:creationId xmlns:a16="http://schemas.microsoft.com/office/drawing/2014/main" id="{91239895-CBF1-9A44-AE0E-97321883F861}"/>
              </a:ext>
              <a:ext uri="{C183D7F6-B498-43B3-948B-1728B52AA6E4}">
                <adec:decorative xmlns=""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cxnSp>
        <p:nvCxnSpPr>
          <p:cNvPr id="2" name="Divider line">
            <a:extLst>
              <a:ext uri="{FF2B5EF4-FFF2-40B4-BE49-F238E27FC236}">
                <a16:creationId xmlns:a16="http://schemas.microsoft.com/office/drawing/2014/main" id="{B7FACD08-3200-82CB-6606-7B37186E27B4}"/>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483ECC8B-2284-3C9C-D388-D282C344E6F3}"/>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08BFC0DA-35E6-FBB5-FB75-4B2A51E04A3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EF303D8A-FF9C-8136-B9F5-A6804117ABBD}"/>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973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5" name="Chapter heading">
            <a:extLst>
              <a:ext uri="{FF2B5EF4-FFF2-40B4-BE49-F238E27FC236}">
                <a16:creationId xmlns:a16="http://schemas.microsoft.com/office/drawing/2014/main" id="{3552A1FC-2056-12D3-550F-463BE24EBA80}"/>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4" name="Title">
            <a:extLst>
              <a:ext uri="{FF2B5EF4-FFF2-40B4-BE49-F238E27FC236}">
                <a16:creationId xmlns:a16="http://schemas.microsoft.com/office/drawing/2014/main" id="{68C77678-D507-2854-A0F7-EE3674F9D0FE}"/>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9" name="Statement text">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79567" y="1520825"/>
            <a:ext cx="3700308" cy="439261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6" name="White background">
            <a:extLst>
              <a:ext uri="{FF2B5EF4-FFF2-40B4-BE49-F238E27FC236}">
                <a16:creationId xmlns:a16="http://schemas.microsoft.com/office/drawing/2014/main" id="{2D5F3EFB-C9F8-E04B-8B93-5D6DF7840D6D}"/>
              </a:ext>
              <a:ext uri="{C183D7F6-B498-43B3-948B-1728B52AA6E4}">
                <adec:decorative xmlns=""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9" name="Overlay">
            <a:extLst>
              <a:ext uri="{FF2B5EF4-FFF2-40B4-BE49-F238E27FC236}">
                <a16:creationId xmlns:a16="http://schemas.microsoft.com/office/drawing/2014/main" id="{49027F85-A326-5B4C-A284-BD4EA17ED906}"/>
              </a:ext>
              <a:ext uri="{C183D7F6-B498-43B3-948B-1728B52AA6E4}">
                <adec:decorative xmlns="" xmlns:adec="http://schemas.microsoft.com/office/drawing/2017/decorative" val="1"/>
              </a:ext>
            </a:extLst>
          </p:cNvPr>
          <p:cNvSpPr/>
          <p:nvPr userDrawn="1"/>
        </p:nvSpPr>
        <p:spPr>
          <a:xfrm>
            <a:off x="4116388"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Paragraph">
            <a:extLst>
              <a:ext uri="{FF2B5EF4-FFF2-40B4-BE49-F238E27FC236}">
                <a16:creationId xmlns:a16="http://schemas.microsoft.com/office/drawing/2014/main" id="{A3A1DA97-7FEA-2F42-8E12-4BABE52A9ADD}"/>
              </a:ext>
            </a:extLst>
          </p:cNvPr>
          <p:cNvSpPr>
            <a:spLocks noGrp="1"/>
          </p:cNvSpPr>
          <p:nvPr>
            <p:ph sz="quarter" idx="21"/>
          </p:nvPr>
        </p:nvSpPr>
        <p:spPr>
          <a:xfrm>
            <a:off x="5195888" y="1529023"/>
            <a:ext cx="6624637" cy="43844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 name="Divider line">
            <a:extLst>
              <a:ext uri="{FF2B5EF4-FFF2-40B4-BE49-F238E27FC236}">
                <a16:creationId xmlns:a16="http://schemas.microsoft.com/office/drawing/2014/main" id="{828D2C27-7AA7-0A3E-3DA7-786BA66275F0}"/>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F9279D81-94AE-8223-CCC5-70EBEAD8C58E}"/>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7F3A3AC0-1C0F-2466-4BC8-CF6DD90E5CE9}"/>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D339109D-A234-F73A-B461-68337A04A410}"/>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429224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15" name="Chapter heading">
            <a:extLst>
              <a:ext uri="{FF2B5EF4-FFF2-40B4-BE49-F238E27FC236}">
                <a16:creationId xmlns:a16="http://schemas.microsoft.com/office/drawing/2014/main" id="{79D7F7B8-A5BB-D61D-6A32-17ACDF5F7736}"/>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25B82E3E-EE9A-C14D-BE3F-85108C85DB04}"/>
              </a:ext>
            </a:extLst>
          </p:cNvPr>
          <p:cNvSpPr>
            <a:spLocks noGrp="1"/>
          </p:cNvSpPr>
          <p:nvPr>
            <p:ph type="ctrTitle" hasCustomPrompt="1"/>
          </p:nvPr>
        </p:nvSpPr>
        <p:spPr>
          <a:xfrm>
            <a:off x="379567" y="1514877"/>
            <a:ext cx="4816321" cy="4398561"/>
          </a:xfrm>
        </p:spPr>
        <p:txBody>
          <a:bodyPr anchor="t" anchorCtr="0"/>
          <a:lstStyle>
            <a:lvl1pPr algn="l">
              <a:defRPr sz="3800">
                <a:solidFill>
                  <a:schemeClr val="tx1"/>
                </a:solidFill>
              </a:defRPr>
            </a:lvl1pPr>
          </a:lstStyle>
          <a:p>
            <a:r>
              <a:rPr lang="en-GB" noProof="0" dirty="0"/>
              <a:t>Add title</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Overlay">
            <a:extLst>
              <a:ext uri="{FF2B5EF4-FFF2-40B4-BE49-F238E27FC236}">
                <a16:creationId xmlns:a16="http://schemas.microsoft.com/office/drawing/2014/main" id="{F9CCDF47-40D6-0E40-9E93-34D45B6FB129}"/>
              </a:ext>
              <a:ext uri="{C183D7F6-B498-43B3-948B-1728B52AA6E4}">
                <adec:decorative xmlns=""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Paragraph">
            <a:extLst>
              <a:ext uri="{FF2B5EF4-FFF2-40B4-BE49-F238E27FC236}">
                <a16:creationId xmlns:a16="http://schemas.microsoft.com/office/drawing/2014/main" id="{D76DD8CF-32FC-E74F-A900-AB93DBD3A1F8}"/>
              </a:ext>
            </a:extLst>
          </p:cNvPr>
          <p:cNvSpPr>
            <a:spLocks noGrp="1"/>
          </p:cNvSpPr>
          <p:nvPr>
            <p:ph sz="quarter" idx="21"/>
          </p:nvPr>
        </p:nvSpPr>
        <p:spPr>
          <a:xfrm>
            <a:off x="6192115" y="1529023"/>
            <a:ext cx="5628410" cy="43844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2" name="Divider line">
            <a:extLst>
              <a:ext uri="{FF2B5EF4-FFF2-40B4-BE49-F238E27FC236}">
                <a16:creationId xmlns:a16="http://schemas.microsoft.com/office/drawing/2014/main" id="{0654370A-A1A9-0947-87C9-244C48FA7BB2}"/>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772A34D2-CD2D-3852-8884-B41E2088FC17}"/>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FF9C5D31-4EF0-A594-D66D-2F621EBF786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A1D5C650-B1D7-7A81-96E4-3A45725E55F4}"/>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9506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7" name="Chapter heading">
            <a:extLst>
              <a:ext uri="{FF2B5EF4-FFF2-40B4-BE49-F238E27FC236}">
                <a16:creationId xmlns:a16="http://schemas.microsoft.com/office/drawing/2014/main" id="{4372EFAD-8E4E-A3B6-4063-ED1D5B5487F6}"/>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Title">
            <a:extLst>
              <a:ext uri="{FF2B5EF4-FFF2-40B4-BE49-F238E27FC236}">
                <a16:creationId xmlns:a16="http://schemas.microsoft.com/office/drawing/2014/main" id="{38A1F960-AF27-6F48-B335-BF1BE9804D3D}"/>
              </a:ext>
            </a:extLst>
          </p:cNvPr>
          <p:cNvSpPr>
            <a:spLocks noGrp="1"/>
          </p:cNvSpPr>
          <p:nvPr>
            <p:ph type="ctrTitle" hasCustomPrompt="1"/>
          </p:nvPr>
        </p:nvSpPr>
        <p:spPr>
          <a:xfrm>
            <a:off x="379567" y="1529020"/>
            <a:ext cx="3438457" cy="4384418"/>
          </a:xfrm>
        </p:spPr>
        <p:txBody>
          <a:bodyPr anchor="t" anchorCtr="0"/>
          <a:lstStyle>
            <a:lvl1pPr algn="l">
              <a:defRPr sz="3800">
                <a:solidFill>
                  <a:schemeClr val="tx1"/>
                </a:solidFill>
              </a:defRPr>
            </a:lvl1pPr>
          </a:lstStyle>
          <a:p>
            <a:r>
              <a:rPr lang="en-GB" noProof="0" dirty="0"/>
              <a:t>Add title</a:t>
            </a:r>
          </a:p>
        </p:txBody>
      </p:sp>
      <p:sp>
        <p:nvSpPr>
          <p:cNvPr id="8" name="White background">
            <a:extLst>
              <a:ext uri="{FF2B5EF4-FFF2-40B4-BE49-F238E27FC236}">
                <a16:creationId xmlns:a16="http://schemas.microsoft.com/office/drawing/2014/main" id="{BC9BCFD0-067D-6545-8C5D-27D2627541BB}"/>
              </a:ext>
              <a:ext uri="{C183D7F6-B498-43B3-948B-1728B52AA6E4}">
                <adec:decorative xmlns=""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Overlay">
            <a:extLst>
              <a:ext uri="{FF2B5EF4-FFF2-40B4-BE49-F238E27FC236}">
                <a16:creationId xmlns:a16="http://schemas.microsoft.com/office/drawing/2014/main" id="{8C93FBF2-1F8B-424F-8A94-A7A44155C221}"/>
              </a:ext>
              <a:ext uri="{C183D7F6-B498-43B3-948B-1728B52AA6E4}">
                <adec:decorative xmlns="" xmlns:adec="http://schemas.microsoft.com/office/drawing/2017/decorative" val="1"/>
              </a:ext>
            </a:extLst>
          </p:cNvPr>
          <p:cNvSpPr/>
          <p:nvPr userDrawn="1"/>
        </p:nvSpPr>
        <p:spPr>
          <a:xfrm>
            <a:off x="412400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Paragraph">
            <a:extLst>
              <a:ext uri="{FF2B5EF4-FFF2-40B4-BE49-F238E27FC236}">
                <a16:creationId xmlns:a16="http://schemas.microsoft.com/office/drawing/2014/main" id="{A1BBCDC9-67AD-304F-A641-19C555A78673}"/>
              </a:ext>
            </a:extLst>
          </p:cNvPr>
          <p:cNvSpPr>
            <a:spLocks noGrp="1"/>
          </p:cNvSpPr>
          <p:nvPr>
            <p:ph sz="quarter" idx="21"/>
          </p:nvPr>
        </p:nvSpPr>
        <p:spPr>
          <a:xfrm>
            <a:off x="4226011" y="1529019"/>
            <a:ext cx="7594514" cy="43744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 name="Divider line">
            <a:extLst>
              <a:ext uri="{FF2B5EF4-FFF2-40B4-BE49-F238E27FC236}">
                <a16:creationId xmlns:a16="http://schemas.microsoft.com/office/drawing/2014/main" id="{450D81CE-5D8A-8AE1-049B-6C1CC5687EA7}"/>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B28F4B57-A6E2-F534-4E4F-D804A30E8D46}"/>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C8FE0FF1-3E0A-6CFD-FD5F-ADD96E6CEBDE}"/>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86F09BCA-8AD2-4912-3618-F7FEC1FEBDC8}"/>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05225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153FABAB-449B-42D1-F345-085B94CDE3BD}"/>
              </a:ext>
            </a:extLst>
          </p:cNvPr>
          <p:cNvSpPr>
            <a:spLocks noGrp="1"/>
          </p:cNvSpPr>
          <p:nvPr>
            <p:ph type="body" sz="quarter" idx="19"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2" name="Title">
            <a:extLst>
              <a:ext uri="{FF2B5EF4-FFF2-40B4-BE49-F238E27FC236}">
                <a16:creationId xmlns:a16="http://schemas.microsoft.com/office/drawing/2014/main" id="{139AD852-044E-1CBD-9BDD-998652E5DF1C}"/>
              </a:ext>
            </a:extLst>
          </p:cNvPr>
          <p:cNvSpPr>
            <a:spLocks noGrp="1"/>
          </p:cNvSpPr>
          <p:nvPr>
            <p:ph type="ctrTitle" hasCustomPrompt="1"/>
          </p:nvPr>
        </p:nvSpPr>
        <p:spPr>
          <a:xfrm>
            <a:off x="379567" y="530407"/>
            <a:ext cx="11440958" cy="677763"/>
          </a:xfrm>
        </p:spPr>
        <p:txBody>
          <a:bodyPr anchor="t" anchorCtr="0"/>
          <a:lstStyle>
            <a:lvl1pPr algn="l">
              <a:defRPr sz="3800">
                <a:solidFill>
                  <a:schemeClr val="tx1"/>
                </a:solidFill>
              </a:defRPr>
            </a:lvl1pPr>
          </a:lstStyle>
          <a:p>
            <a:r>
              <a:rPr lang="en-GB" noProof="0" dirty="0"/>
              <a:t>Add title</a:t>
            </a:r>
          </a:p>
        </p:txBody>
      </p:sp>
      <p:sp>
        <p:nvSpPr>
          <p:cNvPr id="13" name="Image"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373970" y="1520824"/>
            <a:ext cx="11446555" cy="4392614"/>
          </a:xfrm>
        </p:spPr>
        <p:txBody>
          <a:bodyPr/>
          <a:lstStyle>
            <a:lvl1pPr marL="0" indent="0">
              <a:buNone/>
              <a:defRPr sz="1600"/>
            </a:lvl1pPr>
          </a:lstStyle>
          <a:p>
            <a:pPr lvl="0"/>
            <a:r>
              <a:rPr lang="en-US" dirty="0"/>
              <a:t>Add chart/table/photo</a:t>
            </a:r>
            <a:endParaRPr lang="en-GB" dirty="0"/>
          </a:p>
        </p:txBody>
      </p:sp>
      <p:cxnSp>
        <p:nvCxnSpPr>
          <p:cNvPr id="2" name="Divider line">
            <a:extLst>
              <a:ext uri="{FF2B5EF4-FFF2-40B4-BE49-F238E27FC236}">
                <a16:creationId xmlns:a16="http://schemas.microsoft.com/office/drawing/2014/main" id="{055900B0-84F6-E420-2F64-01F5DBE41F6D}"/>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6" name="Footer">
            <a:extLst>
              <a:ext uri="{FF2B5EF4-FFF2-40B4-BE49-F238E27FC236}">
                <a16:creationId xmlns:a16="http://schemas.microsoft.com/office/drawing/2014/main" id="{FAAC6423-5022-7897-14D7-ECCC5C48ED52}"/>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5" name="Slide number">
            <a:extLst>
              <a:ext uri="{FF2B5EF4-FFF2-40B4-BE49-F238E27FC236}">
                <a16:creationId xmlns:a16="http://schemas.microsoft.com/office/drawing/2014/main" id="{027C8E61-D118-7A47-CDD6-3F858F319000}"/>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0" name="Text Placeholder 18">
            <a:extLst>
              <a:ext uri="{FF2B5EF4-FFF2-40B4-BE49-F238E27FC236}">
                <a16:creationId xmlns:a16="http://schemas.microsoft.com/office/drawing/2014/main" id="{5A6B049C-C74C-3F4F-9C46-D46E2031B5B8}"/>
              </a:ext>
            </a:extLst>
          </p:cNvPr>
          <p:cNvSpPr>
            <a:spLocks noGrp="1"/>
          </p:cNvSpPr>
          <p:nvPr>
            <p:ph type="body" sz="quarter" idx="4294967295" hasCustomPrompt="1"/>
          </p:nvPr>
        </p:nvSpPr>
        <p:spPr>
          <a:xfrm>
            <a:off x="-8466" y="5433144"/>
            <a:ext cx="7004580" cy="468000"/>
          </a:xfrm>
          <a:solidFill>
            <a:schemeClr val="bg1"/>
          </a:solidFill>
        </p:spPr>
        <p:txBody>
          <a:bodyPr anchor="ctr"/>
          <a:lstStyle/>
          <a:p>
            <a:pPr marL="432000" lvl="1" indent="0">
              <a:buNone/>
            </a:pPr>
            <a:r>
              <a:rPr lang="en-US" sz="1200" dirty="0"/>
              <a:t>Image credit goes here</a:t>
            </a:r>
          </a:p>
        </p:txBody>
      </p:sp>
      <p:pic>
        <p:nvPicPr>
          <p:cNvPr id="3" name="Picture 2">
            <a:extLst>
              <a:ext uri="{FF2B5EF4-FFF2-40B4-BE49-F238E27FC236}">
                <a16:creationId xmlns:a16="http://schemas.microsoft.com/office/drawing/2014/main" id="{E3E43634-4848-80D1-E749-EC9C35E5A0A9}"/>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2" name="Chapter heading">
            <a:extLst>
              <a:ext uri="{FF2B5EF4-FFF2-40B4-BE49-F238E27FC236}">
                <a16:creationId xmlns:a16="http://schemas.microsoft.com/office/drawing/2014/main" id="{65399F4B-C9F2-E990-C8EA-67C22872E025}"/>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1" name="Title">
            <a:extLst>
              <a:ext uri="{FF2B5EF4-FFF2-40B4-BE49-F238E27FC236}">
                <a16:creationId xmlns:a16="http://schemas.microsoft.com/office/drawing/2014/main" id="{86895920-A555-4F0A-C202-DF507F1126D8}"/>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14" name="Image 1"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379567" y="1520824"/>
            <a:ext cx="5653840" cy="4392613"/>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dirty="0"/>
          </a:p>
        </p:txBody>
      </p:sp>
      <p:sp>
        <p:nvSpPr>
          <p:cNvPr id="13" name="Image 2"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78046" y="1520825"/>
            <a:ext cx="5653840" cy="4392613"/>
          </a:xfrm>
          <a:prstGeom prst="rect">
            <a:avLst/>
          </a:prstGeom>
        </p:spPr>
        <p:txBody>
          <a:bodyPr anchor="t" anchorCtr="0"/>
          <a:lstStyle>
            <a:lvl1pPr marL="0" indent="0" algn="ctr">
              <a:buNone/>
              <a:defRPr sz="1600">
                <a:solidFill>
                  <a:schemeClr val="tx1"/>
                </a:solidFill>
              </a:defRPr>
            </a:lvl1pPr>
          </a:lstStyle>
          <a:p>
            <a:r>
              <a:rPr lang="en-US" smtClean="0"/>
              <a:t>Click icon to add picture</a:t>
            </a:r>
            <a:endParaRPr lang="en-GB" dirty="0"/>
          </a:p>
        </p:txBody>
      </p:sp>
      <p:cxnSp>
        <p:nvCxnSpPr>
          <p:cNvPr id="2" name="Divider line">
            <a:extLst>
              <a:ext uri="{FF2B5EF4-FFF2-40B4-BE49-F238E27FC236}">
                <a16:creationId xmlns:a16="http://schemas.microsoft.com/office/drawing/2014/main" id="{F2FB182D-B2C9-E350-DCD3-A5E7AF0141E8}"/>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6" name="Footer">
            <a:extLst>
              <a:ext uri="{FF2B5EF4-FFF2-40B4-BE49-F238E27FC236}">
                <a16:creationId xmlns:a16="http://schemas.microsoft.com/office/drawing/2014/main" id="{025451D9-38FB-FDCF-1F63-393445FF98A3}"/>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5" name="Slide number">
            <a:extLst>
              <a:ext uri="{FF2B5EF4-FFF2-40B4-BE49-F238E27FC236}">
                <a16:creationId xmlns:a16="http://schemas.microsoft.com/office/drawing/2014/main" id="{899E9E11-861C-5200-6167-B16DEF54F5B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3" name="Picture 2">
            <a:extLst>
              <a:ext uri="{FF2B5EF4-FFF2-40B4-BE49-F238E27FC236}">
                <a16:creationId xmlns:a16="http://schemas.microsoft.com/office/drawing/2014/main" id="{4E1B96F9-6528-B843-75A1-DD7B60E1842C}"/>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364112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break slide or statement – symbol">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FC417-00FC-2178-1511-89DBFDDDF0A2}"/>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4" y="6162660"/>
            <a:ext cx="1466851" cy="515255"/>
          </a:xfrm>
          <a:prstGeom prst="rect">
            <a:avLst/>
          </a:prstGeom>
        </p:spPr>
      </p:pic>
      <p:pic>
        <p:nvPicPr>
          <p:cNvPr id="6" name="Symbol">
            <a:extLst>
              <a:ext uri="{FF2B5EF4-FFF2-40B4-BE49-F238E27FC236}">
                <a16:creationId xmlns:a16="http://schemas.microsoft.com/office/drawing/2014/main" id="{D46198B9-F80B-511F-EE0A-23B1CE0E96B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12338" y="1184593"/>
            <a:ext cx="1367324" cy="4109919"/>
          </a:xfrm>
          <a:prstGeom prst="rect">
            <a:avLst/>
          </a:prstGeom>
        </p:spPr>
      </p:pic>
      <p:sp>
        <p:nvSpPr>
          <p:cNvPr id="2" name="Section title">
            <a:extLst>
              <a:ext uri="{FF2B5EF4-FFF2-40B4-BE49-F238E27FC236}">
                <a16:creationId xmlns:a16="http://schemas.microsoft.com/office/drawing/2014/main" id="{515CDD45-0E24-824E-8528-54480BCF5819}"/>
              </a:ext>
            </a:extLst>
          </p:cNvPr>
          <p:cNvSpPr>
            <a:spLocks noGrp="1"/>
          </p:cNvSpPr>
          <p:nvPr>
            <p:ph type="ctrTitle" hasCustomPrompt="1"/>
          </p:nvPr>
        </p:nvSpPr>
        <p:spPr>
          <a:xfrm>
            <a:off x="1343025" y="2555159"/>
            <a:ext cx="9505950" cy="1365957"/>
          </a:xfrm>
        </p:spPr>
        <p:txBody>
          <a:bodyPr anchor="ctr"/>
          <a:lstStyle>
            <a:lvl1pPr algn="ctr">
              <a:lnSpc>
                <a:spcPct val="110000"/>
              </a:lnSpc>
              <a:defRPr sz="3400" b="1">
                <a:solidFill>
                  <a:schemeClr val="bg1"/>
                </a:solidFill>
              </a:defRPr>
            </a:lvl1pPr>
          </a:lstStyle>
          <a:p>
            <a:r>
              <a:rPr lang="en-US" dirty="0"/>
              <a:t>Add section title, quote or statement text </a:t>
            </a:r>
            <a:endParaRPr lang="en-GB" dirty="0"/>
          </a:p>
        </p:txBody>
      </p:sp>
      <p:cxnSp>
        <p:nvCxnSpPr>
          <p:cNvPr id="4" name="Divider line">
            <a:extLst>
              <a:ext uri="{FF2B5EF4-FFF2-40B4-BE49-F238E27FC236}">
                <a16:creationId xmlns:a16="http://schemas.microsoft.com/office/drawing/2014/main" id="{27B31581-1998-D843-88C8-4EC0ED8E38A8}"/>
              </a:ext>
              <a:ext uri="{C183D7F6-B498-43B3-948B-1728B52AA6E4}">
                <adec:decorative xmlns=""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7" name="Footer">
            <a:extLst>
              <a:ext uri="{FF2B5EF4-FFF2-40B4-BE49-F238E27FC236}">
                <a16:creationId xmlns:a16="http://schemas.microsoft.com/office/drawing/2014/main" id="{71D53A4E-537C-0343-A114-53B2F0666B4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Presentation Title [To change text: Insert &gt; Header and Footer]</a:t>
            </a:r>
            <a:endParaRPr lang="en-GB" dirty="0"/>
          </a:p>
        </p:txBody>
      </p:sp>
      <p:sp>
        <p:nvSpPr>
          <p:cNvPr id="8" name="Slide number">
            <a:extLst>
              <a:ext uri="{FF2B5EF4-FFF2-40B4-BE49-F238E27FC236}">
                <a16:creationId xmlns:a16="http://schemas.microsoft.com/office/drawing/2014/main" id="{2E02F478-93EE-404A-9F2D-C1E8EF4E6AE2}"/>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Tree>
    <p:extLst>
      <p:ext uri="{BB962C8B-B14F-4D97-AF65-F5344CB8AC3E}">
        <p14:creationId xmlns:p14="http://schemas.microsoft.com/office/powerpoint/2010/main" val="1826220027"/>
      </p:ext>
    </p:extLst>
  </p:cSld>
  <p:clrMapOvr>
    <a:masterClrMapping/>
  </p:clrMapOvr>
  <p:extLst>
    <p:ext uri="{DCECCB84-F9BA-43D5-87BE-67443E8EF086}">
      <p15:sldGuideLst xmlns:p15="http://schemas.microsoft.com/office/powerpoint/2012/main">
        <p15:guide id="1" pos="23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2" name="Chapter heading">
            <a:extLst>
              <a:ext uri="{FF2B5EF4-FFF2-40B4-BE49-F238E27FC236}">
                <a16:creationId xmlns:a16="http://schemas.microsoft.com/office/drawing/2014/main" id="{844B0950-C17B-87D4-52E2-3B1BCC8449C0}"/>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1" name="Title">
            <a:extLst>
              <a:ext uri="{FF2B5EF4-FFF2-40B4-BE49-F238E27FC236}">
                <a16:creationId xmlns:a16="http://schemas.microsoft.com/office/drawing/2014/main" id="{4238686A-6A78-7456-A376-0BF2352DE23B}"/>
              </a:ext>
            </a:extLst>
          </p:cNvPr>
          <p:cNvSpPr>
            <a:spLocks noGrp="1"/>
          </p:cNvSpPr>
          <p:nvPr>
            <p:ph type="ctrTitle" hasCustomPrompt="1"/>
          </p:nvPr>
        </p:nvSpPr>
        <p:spPr>
          <a:xfrm>
            <a:off x="379567" y="530406"/>
            <a:ext cx="11404446" cy="677764"/>
          </a:xfrm>
        </p:spPr>
        <p:txBody>
          <a:bodyPr anchor="t" anchorCtr="0"/>
          <a:lstStyle>
            <a:lvl1pPr algn="l">
              <a:defRPr sz="3800">
                <a:solidFill>
                  <a:schemeClr val="tx1"/>
                </a:solidFill>
              </a:defRPr>
            </a:lvl1pPr>
          </a:lstStyle>
          <a:p>
            <a:r>
              <a:rPr lang="en-GB" noProof="0" dirty="0"/>
              <a:t>Add title</a:t>
            </a:r>
          </a:p>
        </p:txBody>
      </p:sp>
      <p:sp>
        <p:nvSpPr>
          <p:cNvPr id="19" name="Image 1"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383553" y="1520825"/>
            <a:ext cx="3696322"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7" name="Image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28490" y="1520824"/>
            <a:ext cx="3700088" cy="2097703"/>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30" name="Image 3"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3" y="1520825"/>
            <a:ext cx="3744912" cy="2097706"/>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18" name="Image 4"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383553" y="3823617"/>
            <a:ext cx="3696727"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6" name="Image 5"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28499" y="3811609"/>
            <a:ext cx="3704239" cy="2097703"/>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8" name="Image 6"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3" y="3823617"/>
            <a:ext cx="3744912" cy="2097706"/>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cxnSp>
        <p:nvCxnSpPr>
          <p:cNvPr id="2" name="Divider line">
            <a:extLst>
              <a:ext uri="{FF2B5EF4-FFF2-40B4-BE49-F238E27FC236}">
                <a16:creationId xmlns:a16="http://schemas.microsoft.com/office/drawing/2014/main" id="{87A60836-5FB7-DF54-A430-5729BA2E81E0}"/>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F21B494D-0D2E-7452-CF2D-266CA258C364}"/>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8DAA53A1-4776-C908-35E3-2EE1DA0231FD}"/>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5" name="Picture 4">
            <a:extLst>
              <a:ext uri="{FF2B5EF4-FFF2-40B4-BE49-F238E27FC236}">
                <a16:creationId xmlns:a16="http://schemas.microsoft.com/office/drawing/2014/main" id="{57F6B198-0C44-A1B9-FE36-C65EC47FF7C3}"/>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412661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0088D9D9-CB9E-2F46-A0E3-379EAB621619}"/>
              </a:ext>
            </a:extLst>
          </p:cNvPr>
          <p:cNvSpPr>
            <a:spLocks noGrp="1"/>
          </p:cNvSpPr>
          <p:nvPr>
            <p:ph type="pic" sz="quarter" idx="11"/>
          </p:nvPr>
        </p:nvSpPr>
        <p:spPr>
          <a:xfrm>
            <a:off x="-8467" y="0"/>
            <a:ext cx="12200467" cy="6858000"/>
          </a:xfrm>
        </p:spPr>
        <p:txBody>
          <a:bodyPr/>
          <a:lstStyle>
            <a:lvl1pPr marL="0" indent="0">
              <a:buNone/>
              <a:defRPr/>
            </a:lvl1pPr>
          </a:lstStyle>
          <a:p>
            <a:r>
              <a:rPr lang="en-US" smtClean="0"/>
              <a:t>Click icon to add picture</a:t>
            </a:r>
            <a:endParaRPr lang="en-US" dirty="0"/>
          </a:p>
        </p:txBody>
      </p:sp>
      <p:sp>
        <p:nvSpPr>
          <p:cNvPr id="2" name="Title">
            <a:extLst>
              <a:ext uri="{FF2B5EF4-FFF2-40B4-BE49-F238E27FC236}">
                <a16:creationId xmlns:a16="http://schemas.microsoft.com/office/drawing/2014/main" id="{40B63317-583C-1210-C216-A793603C7F9C}"/>
              </a:ext>
            </a:extLst>
          </p:cNvPr>
          <p:cNvSpPr>
            <a:spLocks noGrp="1"/>
          </p:cNvSpPr>
          <p:nvPr>
            <p:ph type="ctrTitle" hasCustomPrompt="1"/>
          </p:nvPr>
        </p:nvSpPr>
        <p:spPr>
          <a:xfrm>
            <a:off x="379567" y="542763"/>
            <a:ext cx="11404446" cy="677763"/>
          </a:xfrm>
        </p:spPr>
        <p:txBody>
          <a:bodyPr anchor="t" anchorCtr="0"/>
          <a:lstStyle>
            <a:lvl1pPr algn="l">
              <a:defRPr sz="3800">
                <a:solidFill>
                  <a:schemeClr val="tx1"/>
                </a:solidFill>
              </a:defRPr>
            </a:lvl1pPr>
          </a:lstStyle>
          <a:p>
            <a:r>
              <a:rPr lang="en-GB" noProof="0" dirty="0"/>
              <a:t>Add title — optional</a:t>
            </a:r>
          </a:p>
        </p:txBody>
      </p:sp>
      <p:sp>
        <p:nvSpPr>
          <p:cNvPr id="8" name="Text Placeholder 18">
            <a:extLst>
              <a:ext uri="{FF2B5EF4-FFF2-40B4-BE49-F238E27FC236}">
                <a16:creationId xmlns:a16="http://schemas.microsoft.com/office/drawing/2014/main" id="{0749EDF1-059C-9A40-B130-E44DC6AFABB5}"/>
              </a:ext>
            </a:extLst>
          </p:cNvPr>
          <p:cNvSpPr>
            <a:spLocks noGrp="1"/>
          </p:cNvSpPr>
          <p:nvPr>
            <p:ph type="body" sz="quarter" idx="4294967295" hasCustomPrompt="1"/>
          </p:nvPr>
        </p:nvSpPr>
        <p:spPr>
          <a:xfrm rot="5400000">
            <a:off x="8504869" y="3170869"/>
            <a:ext cx="6858000" cy="516262"/>
          </a:xfrm>
          <a:solidFill>
            <a:schemeClr val="bg1"/>
          </a:solidFill>
        </p:spPr>
        <p:txBody>
          <a:bodyPr anchor="ctr"/>
          <a:lstStyle/>
          <a:p>
            <a:pPr marL="432000" lvl="1" indent="0">
              <a:buNone/>
            </a:pPr>
            <a:r>
              <a:rPr lang="en-US" sz="1200" dirty="0"/>
              <a:t>[Image credit goes here]</a:t>
            </a:r>
          </a:p>
        </p:txBody>
      </p:sp>
    </p:spTree>
    <p:extLst>
      <p:ext uri="{BB962C8B-B14F-4D97-AF65-F5344CB8AC3E}">
        <p14:creationId xmlns:p14="http://schemas.microsoft.com/office/powerpoint/2010/main" val="416929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0" name="Thank you">
            <a:extLst>
              <a:ext uri="{FF2B5EF4-FFF2-40B4-BE49-F238E27FC236}">
                <a16:creationId xmlns:a16="http://schemas.microsoft.com/office/drawing/2014/main" id="{7AA1D43C-71F1-9D4B-BD31-C7E5E8F2A5DD}"/>
              </a:ext>
            </a:extLst>
          </p:cNvPr>
          <p:cNvSpPr>
            <a:spLocks noGrp="1"/>
          </p:cNvSpPr>
          <p:nvPr>
            <p:ph type="title" hasCustomPrompt="1"/>
          </p:nvPr>
        </p:nvSpPr>
        <p:spPr>
          <a:xfrm>
            <a:off x="381635" y="3150966"/>
            <a:ext cx="2699188" cy="843197"/>
          </a:xfrm>
          <a:prstGeom prst="rect">
            <a:avLst/>
          </a:prstGeom>
        </p:spPr>
        <p:txBody>
          <a:bodyPr vert="horz" lIns="0" tIns="0" rIns="0" bIns="0" rtlCol="0" anchor="ctr" anchorCtr="0">
            <a:noAutofit/>
          </a:bodyPr>
          <a:lstStyle>
            <a:lvl1pPr>
              <a:defRPr>
                <a:solidFill>
                  <a:schemeClr val="bg1"/>
                </a:solidFill>
              </a:defRPr>
            </a:lvl1pPr>
          </a:lstStyle>
          <a:p>
            <a:r>
              <a:rPr lang="en-GB" noProof="0" dirty="0"/>
              <a:t>Thank you</a:t>
            </a:r>
            <a:endParaRPr lang="en-GB" dirty="0"/>
          </a:p>
        </p:txBody>
      </p:sp>
      <p:cxnSp>
        <p:nvCxnSpPr>
          <p:cNvPr id="4" name="Divider line">
            <a:extLst>
              <a:ext uri="{FF2B5EF4-FFF2-40B4-BE49-F238E27FC236}">
                <a16:creationId xmlns:a16="http://schemas.microsoft.com/office/drawing/2014/main" id="{B84AE295-D469-60FB-CC81-926A33C6FACF}"/>
              </a:ext>
              <a:ext uri="{C183D7F6-B498-43B3-948B-1728B52AA6E4}">
                <adec:decorative xmlns=""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2" name="URL">
            <a:extLst>
              <a:ext uri="{FF2B5EF4-FFF2-40B4-BE49-F238E27FC236}">
                <a16:creationId xmlns:a16="http://schemas.microsoft.com/office/drawing/2014/main" id="{CE6882B2-221E-724F-B8AA-2F0E5363E18D}"/>
              </a:ext>
            </a:extLst>
          </p:cNvPr>
          <p:cNvSpPr txBox="1"/>
          <p:nvPr userDrawn="1"/>
        </p:nvSpPr>
        <p:spPr>
          <a:xfrm>
            <a:off x="9120188" y="5636541"/>
            <a:ext cx="2700337" cy="515933"/>
          </a:xfrm>
          <a:prstGeom prst="rect">
            <a:avLst/>
          </a:prstGeom>
          <a:noFill/>
        </p:spPr>
        <p:txBody>
          <a:bodyPr wrap="square" lIns="0" tIns="0" rIns="0" bIns="0" rtlCol="0" anchor="t" anchorCtr="0">
            <a:noAutofit/>
          </a:bodyPr>
          <a:lstStyle/>
          <a:p>
            <a:pPr algn="r"/>
            <a:r>
              <a:rPr lang="en-US" sz="2400" b="1" dirty="0" err="1">
                <a:solidFill>
                  <a:schemeClr val="bg1"/>
                </a:solidFill>
              </a:rPr>
              <a:t>arts.ac.uk</a:t>
            </a:r>
            <a:endParaRPr lang="en-US" sz="2400" b="1" dirty="0">
              <a:solidFill>
                <a:schemeClr val="bg1"/>
              </a:solidFill>
            </a:endParaRPr>
          </a:p>
        </p:txBody>
      </p:sp>
      <p:pic>
        <p:nvPicPr>
          <p:cNvPr id="2" name="Picture 1">
            <a:extLst>
              <a:ext uri="{FF2B5EF4-FFF2-40B4-BE49-F238E27FC236}">
                <a16:creationId xmlns:a16="http://schemas.microsoft.com/office/drawing/2014/main" id="{5A1DB043-F2F2-893D-F614-32A475DABE46}"/>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4" y="6162660"/>
            <a:ext cx="1466851" cy="515255"/>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Chapter heading">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371475" y="199135"/>
            <a:ext cx="114490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8" name="Title">
            <a:extLst>
              <a:ext uri="{FF2B5EF4-FFF2-40B4-BE49-F238E27FC236}">
                <a16:creationId xmlns:a16="http://schemas.microsoft.com/office/drawing/2014/main" id="{F92047F7-4CA0-5744-9AC1-E8B42A808F7D}"/>
              </a:ext>
            </a:extLst>
          </p:cNvPr>
          <p:cNvSpPr>
            <a:spLocks noGrp="1"/>
          </p:cNvSpPr>
          <p:nvPr>
            <p:ph type="title" hasCustomPrompt="1"/>
          </p:nvPr>
        </p:nvSpPr>
        <p:spPr>
          <a:xfrm>
            <a:off x="376092" y="1520826"/>
            <a:ext cx="8528196" cy="4392611"/>
          </a:xfrm>
          <a:prstGeom prst="rect">
            <a:avLst/>
          </a:prstGeom>
        </p:spPr>
        <p:txBody>
          <a:bodyPr vert="horz" lIns="0" tIns="0" rIns="0" bIns="0" rtlCol="0" anchor="ctr" anchorCtr="0">
            <a:noAutofit/>
          </a:bodyPr>
          <a:lstStyle>
            <a:lvl1pPr>
              <a:defRPr>
                <a:solidFill>
                  <a:schemeClr val="bg1"/>
                </a:solidFill>
              </a:defRPr>
            </a:lvl1pPr>
          </a:lstStyle>
          <a:p>
            <a:r>
              <a:rPr lang="en-GB" noProof="0" dirty="0"/>
              <a:t>Add introduction text, </a:t>
            </a:r>
            <a:br>
              <a:rPr lang="en-GB" noProof="0" dirty="0"/>
            </a:br>
            <a:r>
              <a:rPr lang="en-GB" noProof="0" dirty="0"/>
              <a:t>chapter break or statement</a:t>
            </a:r>
            <a:endParaRPr lang="en-GB"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BEA4B387-A0DF-80FC-33F8-9C11A3078AC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Presentation Title [To change text: Insert &gt; Header and Footer]</a:t>
            </a:r>
            <a:endParaRPr lang="en-GB" dirty="0"/>
          </a:p>
        </p:txBody>
      </p:sp>
      <p:sp>
        <p:nvSpPr>
          <p:cNvPr id="3" name="Slide number">
            <a:extLst>
              <a:ext uri="{FF2B5EF4-FFF2-40B4-BE49-F238E27FC236}">
                <a16:creationId xmlns:a16="http://schemas.microsoft.com/office/drawing/2014/main" id="{8F6729EB-7A59-3292-B404-D37F8BC9D79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pic>
        <p:nvPicPr>
          <p:cNvPr id="6" name="Picture 5">
            <a:extLst>
              <a:ext uri="{FF2B5EF4-FFF2-40B4-BE49-F238E27FC236}">
                <a16:creationId xmlns:a16="http://schemas.microsoft.com/office/drawing/2014/main" id="{24BDCDF1-84EF-4A0A-DDF1-46B6BB5113B0}"/>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4" y="6162660"/>
            <a:ext cx="1466851" cy="515255"/>
          </a:xfrm>
          <a:prstGeom prst="rect">
            <a:avLst/>
          </a:prstGeom>
        </p:spPr>
      </p:pic>
    </p:spTree>
    <p:extLst>
      <p:ext uri="{BB962C8B-B14F-4D97-AF65-F5344CB8AC3E}">
        <p14:creationId xmlns:p14="http://schemas.microsoft.com/office/powerpoint/2010/main" val="1513935384"/>
      </p:ext>
    </p:extLst>
  </p:cSld>
  <p:clrMapOvr>
    <a:masterClrMapping/>
  </p:clrMapOvr>
  <p:extLst>
    <p:ext uri="{DCECCB84-F9BA-43D5-87BE-67443E8EF086}">
      <p15:sldGuideLst xmlns:p15="http://schemas.microsoft.com/office/powerpoint/2012/main">
        <p15:guide id="1" pos="234" userDrawn="1">
          <p15:clr>
            <a:srgbClr val="F26B43"/>
          </p15:clr>
        </p15:guide>
        <p15:guide id="2" orient="horz" pos="4088" userDrawn="1">
          <p15:clr>
            <a:srgbClr val="F26B43"/>
          </p15:clr>
        </p15:guide>
        <p15:guide id="3" pos="7446"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 – dark grey">
    <p:bg>
      <p:bgPr>
        <a:solidFill>
          <a:schemeClr val="tx1"/>
        </a:solidFill>
        <a:effectLst/>
      </p:bgPr>
    </p:bg>
    <p:spTree>
      <p:nvGrpSpPr>
        <p:cNvPr id="1" name=""/>
        <p:cNvGrpSpPr/>
        <p:nvPr/>
      </p:nvGrpSpPr>
      <p:grpSpPr>
        <a:xfrm>
          <a:off x="0" y="0"/>
          <a:ext cx="0" cy="0"/>
          <a:chOff x="0" y="0"/>
          <a:chExt cx="0" cy="0"/>
        </a:xfrm>
      </p:grpSpPr>
      <p:sp>
        <p:nvSpPr>
          <p:cNvPr id="11" name="Chapter heading">
            <a:extLst>
              <a:ext uri="{FF2B5EF4-FFF2-40B4-BE49-F238E27FC236}">
                <a16:creationId xmlns:a16="http://schemas.microsoft.com/office/drawing/2014/main" id="{8168ACEA-24C4-8C5E-7FB6-EF8E8F6E381C}"/>
              </a:ext>
            </a:extLst>
          </p:cNvPr>
          <p:cNvSpPr>
            <a:spLocks noGrp="1"/>
          </p:cNvSpPr>
          <p:nvPr>
            <p:ph type="body" sz="quarter" idx="13" hasCustomPrompt="1"/>
          </p:nvPr>
        </p:nvSpPr>
        <p:spPr>
          <a:xfrm>
            <a:off x="379567" y="193198"/>
            <a:ext cx="11404446"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0" name="Title">
            <a:extLst>
              <a:ext uri="{FF2B5EF4-FFF2-40B4-BE49-F238E27FC236}">
                <a16:creationId xmlns:a16="http://schemas.microsoft.com/office/drawing/2014/main" id="{477B9B89-040C-0029-2EF6-ADA1B35F3D67}"/>
              </a:ext>
            </a:extLst>
          </p:cNvPr>
          <p:cNvSpPr>
            <a:spLocks noGrp="1"/>
          </p:cNvSpPr>
          <p:nvPr>
            <p:ph type="ctrTitle" hasCustomPrompt="1"/>
          </p:nvPr>
        </p:nvSpPr>
        <p:spPr>
          <a:xfrm>
            <a:off x="379567" y="545306"/>
            <a:ext cx="11404446" cy="551974"/>
          </a:xfrm>
        </p:spPr>
        <p:txBody>
          <a:bodyPr anchor="t" anchorCtr="0"/>
          <a:lstStyle>
            <a:lvl1pPr algn="l">
              <a:defRPr sz="3800">
                <a:solidFill>
                  <a:schemeClr val="bg1"/>
                </a:solidFill>
              </a:defRPr>
            </a:lvl1pPr>
          </a:lstStyle>
          <a:p>
            <a:r>
              <a:rPr lang="en-GB" noProof="0" dirty="0"/>
              <a:t>Add title</a:t>
            </a:r>
            <a:br>
              <a:rPr lang="en-GB" noProof="0" dirty="0"/>
            </a:br>
            <a:endParaRPr lang="en-GB" noProof="0"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 xmlns:adec="http://schemas.microsoft.com/office/drawing/2017/decorative" val="1"/>
              </a:ext>
            </a:extLst>
          </p:cNvPr>
          <p:cNvCxnSpPr>
            <a:cxnSpLocks/>
          </p:cNvCxnSpPr>
          <p:nvPr userDrawn="1"/>
        </p:nvCxnSpPr>
        <p:spPr>
          <a:xfrm>
            <a:off x="371475" y="6097460"/>
            <a:ext cx="11449050"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BEA4B387-A0DF-80FC-33F8-9C11A3078AC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bg1"/>
                </a:solidFill>
              </a:defRPr>
            </a:lvl1pPr>
          </a:lstStyle>
          <a:p>
            <a:pPr algn="r"/>
            <a:r>
              <a:rPr lang="en-GB"/>
              <a:t>Presentation Title [To change text: Insert &gt; Header and Footer]</a:t>
            </a:r>
            <a:endParaRPr lang="en-GB" dirty="0"/>
          </a:p>
        </p:txBody>
      </p:sp>
      <p:sp>
        <p:nvSpPr>
          <p:cNvPr id="3" name="Slide number">
            <a:extLst>
              <a:ext uri="{FF2B5EF4-FFF2-40B4-BE49-F238E27FC236}">
                <a16:creationId xmlns:a16="http://schemas.microsoft.com/office/drawing/2014/main" id="{8F6729EB-7A59-3292-B404-D37F8BC9D79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pic>
        <p:nvPicPr>
          <p:cNvPr id="2" name="Picture 1">
            <a:extLst>
              <a:ext uri="{FF2B5EF4-FFF2-40B4-BE49-F238E27FC236}">
                <a16:creationId xmlns:a16="http://schemas.microsoft.com/office/drawing/2014/main" id="{68EB9E77-911F-4409-9637-D3EFC87CF6A2}"/>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4" y="6162660"/>
            <a:ext cx="1466851" cy="515255"/>
          </a:xfrm>
          <a:prstGeom prst="rect">
            <a:avLst/>
          </a:prstGeom>
        </p:spPr>
      </p:pic>
    </p:spTree>
    <p:extLst>
      <p:ext uri="{BB962C8B-B14F-4D97-AF65-F5344CB8AC3E}">
        <p14:creationId xmlns:p14="http://schemas.microsoft.com/office/powerpoint/2010/main" val="394909354"/>
      </p:ext>
    </p:extLst>
  </p:cSld>
  <p:clrMapOvr>
    <a:masterClrMapping/>
  </p:clrMapOvr>
  <p:extLst>
    <p:ext uri="{DCECCB84-F9BA-43D5-87BE-67443E8EF086}">
      <p15:sldGuideLst xmlns:p15="http://schemas.microsoft.com/office/powerpoint/2012/main">
        <p15:guide id="1" pos="234" userDrawn="1">
          <p15:clr>
            <a:srgbClr val="F26B43"/>
          </p15:clr>
        </p15:guide>
        <p15:guide id="2" orient="horz" pos="4088" userDrawn="1">
          <p15:clr>
            <a:srgbClr val="F26B43"/>
          </p15:clr>
        </p15:guide>
        <p15:guide id="3" pos="7446"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EE6E4-7574-C8BA-CDB7-9D0A801D7427}"/>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
        <p:nvSpPr>
          <p:cNvPr id="5" name="Chapter heading">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379567" y="193198"/>
            <a:ext cx="11440958"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a:extLst>
              <a:ext uri="{FF2B5EF4-FFF2-40B4-BE49-F238E27FC236}">
                <a16:creationId xmlns:a16="http://schemas.microsoft.com/office/drawing/2014/main" id="{2ED10ED7-0D2C-2B42-B172-79A652121B24}"/>
              </a:ext>
            </a:extLst>
          </p:cNvPr>
          <p:cNvSpPr>
            <a:spLocks noGrp="1"/>
          </p:cNvSpPr>
          <p:nvPr>
            <p:ph type="title" hasCustomPrompt="1"/>
          </p:nvPr>
        </p:nvSpPr>
        <p:spPr>
          <a:xfrm>
            <a:off x="380142" y="1520825"/>
            <a:ext cx="7552596" cy="4392613"/>
          </a:xfrm>
          <a:prstGeom prst="rect">
            <a:avLst/>
          </a:prstGeom>
        </p:spPr>
        <p:txBody>
          <a:bodyPr vert="horz" lIns="0" tIns="0" rIns="0" bIns="0" rtlCol="0" anchor="ctr" anchorCtr="0">
            <a:noAutofit/>
          </a:bodyPr>
          <a:lstStyle>
            <a:lvl1pPr>
              <a:defRPr>
                <a:solidFill>
                  <a:schemeClr val="tx1"/>
                </a:solidFill>
              </a:defRPr>
            </a:lvl1pPr>
          </a:lstStyle>
          <a:p>
            <a:r>
              <a:rPr lang="en-GB" noProof="0" dirty="0"/>
              <a:t>Add introduction text, chapter break or statement</a:t>
            </a:r>
            <a:endParaRPr lang="en-GB" dirty="0"/>
          </a:p>
        </p:txBody>
      </p:sp>
      <p:cxnSp>
        <p:nvCxnSpPr>
          <p:cNvPr id="7" name="Divider line">
            <a:extLst>
              <a:ext uri="{FF2B5EF4-FFF2-40B4-BE49-F238E27FC236}">
                <a16:creationId xmlns:a16="http://schemas.microsoft.com/office/drawing/2014/main" id="{87638687-87A6-6F46-AAD1-EA4CFA931544}"/>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3" name="Footer">
            <a:extLst>
              <a:ext uri="{FF2B5EF4-FFF2-40B4-BE49-F238E27FC236}">
                <a16:creationId xmlns:a16="http://schemas.microsoft.com/office/drawing/2014/main" id="{FD84812F-0FA7-8EAC-2769-6337CCE11E60}"/>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2" name="Slide number">
            <a:extLst>
              <a:ext uri="{FF2B5EF4-FFF2-40B4-BE49-F238E27FC236}">
                <a16:creationId xmlns:a16="http://schemas.microsoft.com/office/drawing/2014/main" id="{433ABB97-4722-E74D-140B-751E832F08C7}"/>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247097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7" name="Chapter heading">
            <a:extLst>
              <a:ext uri="{FF2B5EF4-FFF2-40B4-BE49-F238E27FC236}">
                <a16:creationId xmlns:a16="http://schemas.microsoft.com/office/drawing/2014/main" id="{0BBBFFD4-563A-2FB5-0C81-B7FD7E16E88D}"/>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a:extLst>
              <a:ext uri="{FF2B5EF4-FFF2-40B4-BE49-F238E27FC236}">
                <a16:creationId xmlns:a16="http://schemas.microsoft.com/office/drawing/2014/main" id="{C36DDD88-F5A8-0D44-B7D8-EAAB62AC4A28}"/>
              </a:ext>
            </a:extLst>
          </p:cNvPr>
          <p:cNvSpPr>
            <a:spLocks noGrp="1"/>
          </p:cNvSpPr>
          <p:nvPr>
            <p:ph type="ctrTitle" hasCustomPrompt="1"/>
          </p:nvPr>
        </p:nvSpPr>
        <p:spPr>
          <a:xfrm>
            <a:off x="379567" y="544683"/>
            <a:ext cx="11404446" cy="677763"/>
          </a:xfrm>
        </p:spPr>
        <p:txBody>
          <a:bodyPr anchor="t" anchorCtr="0"/>
          <a:lstStyle>
            <a:lvl1pPr algn="l">
              <a:defRPr sz="3800">
                <a:solidFill>
                  <a:schemeClr val="tx1"/>
                </a:solidFill>
              </a:defRPr>
            </a:lvl1pPr>
          </a:lstStyle>
          <a:p>
            <a:r>
              <a:rPr lang="en-GB" noProof="0" dirty="0"/>
              <a:t>Add title</a:t>
            </a:r>
          </a:p>
        </p:txBody>
      </p:sp>
      <p:sp>
        <p:nvSpPr>
          <p:cNvPr id="13" name="Paragraph">
            <a:extLst>
              <a:ext uri="{FF2B5EF4-FFF2-40B4-BE49-F238E27FC236}">
                <a16:creationId xmlns:a16="http://schemas.microsoft.com/office/drawing/2014/main" id="{3A4F8637-3DA0-8DF5-F166-FC5661AC6C23}"/>
              </a:ext>
            </a:extLst>
          </p:cNvPr>
          <p:cNvSpPr>
            <a:spLocks noGrp="1"/>
          </p:cNvSpPr>
          <p:nvPr>
            <p:ph type="body" sz="quarter" idx="15"/>
          </p:nvPr>
        </p:nvSpPr>
        <p:spPr>
          <a:xfrm>
            <a:off x="379567" y="1520827"/>
            <a:ext cx="8524721" cy="4392611"/>
          </a:xfrm>
        </p:spPr>
        <p:txBody>
          <a:bodyPr numCol="1" spcCol="720000"/>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Divider line">
            <a:extLst>
              <a:ext uri="{FF2B5EF4-FFF2-40B4-BE49-F238E27FC236}">
                <a16:creationId xmlns:a16="http://schemas.microsoft.com/office/drawing/2014/main" id="{C6C324F8-2447-78FE-C5DB-F86038E9031C}"/>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3" name="Footer">
            <a:extLst>
              <a:ext uri="{FF2B5EF4-FFF2-40B4-BE49-F238E27FC236}">
                <a16:creationId xmlns:a16="http://schemas.microsoft.com/office/drawing/2014/main" id="{C5C04452-DE5C-2F63-34E8-781E4C921C7F}"/>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2" name="Slide number">
            <a:extLst>
              <a:ext uri="{FF2B5EF4-FFF2-40B4-BE49-F238E27FC236}">
                <a16:creationId xmlns:a16="http://schemas.microsoft.com/office/drawing/2014/main" id="{51424775-42B5-D1F2-951C-56AAA3A55317}"/>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4" name="Picture 3">
            <a:extLst>
              <a:ext uri="{FF2B5EF4-FFF2-40B4-BE49-F238E27FC236}">
                <a16:creationId xmlns:a16="http://schemas.microsoft.com/office/drawing/2014/main" id="{1989D61D-84CF-AE0D-834F-ABE000F4F7C4}"/>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CAED8CAB-4BF9-BFEF-CE19-487CA78F2572}"/>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DC4D28C2-4359-3ABE-FD4E-574ABCBA7EFD}"/>
              </a:ext>
            </a:extLst>
          </p:cNvPr>
          <p:cNvSpPr>
            <a:spLocks noGrp="1"/>
          </p:cNvSpPr>
          <p:nvPr>
            <p:ph type="ctrTitle" hasCustomPrompt="1"/>
          </p:nvPr>
        </p:nvSpPr>
        <p:spPr>
          <a:xfrm>
            <a:off x="379567" y="542761"/>
            <a:ext cx="11404446" cy="677764"/>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71475" y="1520831"/>
            <a:ext cx="10477501" cy="4392608"/>
          </a:xfrm>
        </p:spPr>
        <p:txBody>
          <a:bodyPr numCol="2" spcCol="720000"/>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 name="Divider line">
            <a:extLst>
              <a:ext uri="{FF2B5EF4-FFF2-40B4-BE49-F238E27FC236}">
                <a16:creationId xmlns:a16="http://schemas.microsoft.com/office/drawing/2014/main" id="{66E36BC3-BB5D-D5C7-A03B-2154FE3BFB67}"/>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9B08A24B-3716-3EBB-C5A7-A4F41EDFA467}"/>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CDBC24BE-77B5-2444-9310-D77A67E99D6C}"/>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6" name="Picture 5">
            <a:extLst>
              <a:ext uri="{FF2B5EF4-FFF2-40B4-BE49-F238E27FC236}">
                <a16:creationId xmlns:a16="http://schemas.microsoft.com/office/drawing/2014/main" id="{85F1EA70-EBF1-7BEF-1D3A-4D1F3065C70D}"/>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29ABCD44-E7FD-DE70-C6BA-7C9BE5E5D2A1}"/>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35416F14-9AFD-27BD-80EF-1481543CC961}"/>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79567" y="1520824"/>
            <a:ext cx="11440958" cy="4392613"/>
          </a:xfrm>
        </p:spPr>
        <p:txBody>
          <a:bodyPr numCol="3" spcCol="360000"/>
          <a:lstStyle>
            <a:lvl1pPr>
              <a:defRPr/>
            </a:lvl1pPr>
            <a:lvl2pPr>
              <a:defRPr/>
            </a:lvl2pPr>
            <a:lvl3pPr>
              <a:defRPr/>
            </a:lvl3pPr>
            <a:lvl4pPr>
              <a:defRPr/>
            </a:lvl4pPr>
            <a:lvl5pPr marL="4320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 name="Divider line">
            <a:extLst>
              <a:ext uri="{FF2B5EF4-FFF2-40B4-BE49-F238E27FC236}">
                <a16:creationId xmlns:a16="http://schemas.microsoft.com/office/drawing/2014/main" id="{AB04731E-7F5F-730C-ABCE-0608D8EFF418}"/>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A7EA4DA4-1882-695C-8AEC-C486803EDD35}"/>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DA6F2394-E0D1-7230-C9FF-7FAE02741F7D}"/>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6" name="Picture 5">
            <a:extLst>
              <a:ext uri="{FF2B5EF4-FFF2-40B4-BE49-F238E27FC236}">
                <a16:creationId xmlns:a16="http://schemas.microsoft.com/office/drawing/2014/main" id="{7F6263D8-B406-D27C-2BCE-420D0E630CD5}"/>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4" name="Chapter heading">
            <a:extLst>
              <a:ext uri="{FF2B5EF4-FFF2-40B4-BE49-F238E27FC236}">
                <a16:creationId xmlns:a16="http://schemas.microsoft.com/office/drawing/2014/main" id="{C6F3B803-D8D9-EEF0-2A3B-FCE75DC03A25}"/>
              </a:ext>
            </a:extLst>
          </p:cNvPr>
          <p:cNvSpPr>
            <a:spLocks noGrp="1"/>
          </p:cNvSpPr>
          <p:nvPr>
            <p:ph type="body" sz="quarter" idx="13" hasCustomPrompt="1"/>
          </p:nvPr>
        </p:nvSpPr>
        <p:spPr>
          <a:xfrm>
            <a:off x="379567" y="193198"/>
            <a:ext cx="11404446"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3" name="Title">
            <a:extLst>
              <a:ext uri="{FF2B5EF4-FFF2-40B4-BE49-F238E27FC236}">
                <a16:creationId xmlns:a16="http://schemas.microsoft.com/office/drawing/2014/main" id="{8CB315D8-F69D-A5B9-B28E-76D55AABD987}"/>
              </a:ext>
            </a:extLst>
          </p:cNvPr>
          <p:cNvSpPr>
            <a:spLocks noGrp="1"/>
          </p:cNvSpPr>
          <p:nvPr>
            <p:ph type="ctrTitle" hasCustomPrompt="1"/>
          </p:nvPr>
        </p:nvSpPr>
        <p:spPr>
          <a:xfrm>
            <a:off x="379567" y="530407"/>
            <a:ext cx="11404446" cy="677763"/>
          </a:xfrm>
        </p:spPr>
        <p:txBody>
          <a:bodyPr anchor="t" anchorCtr="0"/>
          <a:lstStyle>
            <a:lvl1pPr algn="l">
              <a:defRPr sz="3800">
                <a:solidFill>
                  <a:schemeClr val="tx1"/>
                </a:solidFill>
              </a:defRPr>
            </a:lvl1pPr>
          </a:lstStyle>
          <a:p>
            <a:r>
              <a:rPr lang="en-GB" noProof="0" dirty="0"/>
              <a:t>Add title</a:t>
            </a:r>
          </a:p>
        </p:txBody>
      </p:sp>
      <p:sp>
        <p:nvSpPr>
          <p:cNvPr id="5" name="Paragraph">
            <a:extLst>
              <a:ext uri="{FF2B5EF4-FFF2-40B4-BE49-F238E27FC236}">
                <a16:creationId xmlns:a16="http://schemas.microsoft.com/office/drawing/2014/main" id="{1AA3A0A6-2360-E749-813F-4C2BB76956BA}"/>
              </a:ext>
            </a:extLst>
          </p:cNvPr>
          <p:cNvSpPr>
            <a:spLocks noGrp="1"/>
          </p:cNvSpPr>
          <p:nvPr>
            <p:ph type="body" sz="quarter" idx="15"/>
          </p:nvPr>
        </p:nvSpPr>
        <p:spPr>
          <a:xfrm>
            <a:off x="387349" y="1520825"/>
            <a:ext cx="5637214" cy="43926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Image"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69119" y="1520824"/>
            <a:ext cx="5651406" cy="4392613"/>
          </a:xfrm>
        </p:spPr>
        <p:txBody>
          <a:bodyPr/>
          <a:lstStyle>
            <a:lvl1pPr marL="0" indent="0">
              <a:buNone/>
              <a:defRPr sz="1600"/>
            </a:lvl1pPr>
          </a:lstStyle>
          <a:p>
            <a:pPr lvl="0"/>
            <a:r>
              <a:rPr lang="en-US"/>
              <a:t>Add chart/table/photo</a:t>
            </a:r>
            <a:endParaRPr lang="en-GB"/>
          </a:p>
        </p:txBody>
      </p:sp>
      <p:cxnSp>
        <p:nvCxnSpPr>
          <p:cNvPr id="2" name="Divider line">
            <a:extLst>
              <a:ext uri="{FF2B5EF4-FFF2-40B4-BE49-F238E27FC236}">
                <a16:creationId xmlns:a16="http://schemas.microsoft.com/office/drawing/2014/main" id="{892788E1-52FD-F10C-176F-2CCB129BB0F2}"/>
              </a:ext>
              <a:ext uri="{C183D7F6-B498-43B3-948B-1728B52AA6E4}">
                <adec:decorative xmlns="" xmlns:adec="http://schemas.microsoft.com/office/drawing/2017/decorative" val="1"/>
              </a:ext>
            </a:extLst>
          </p:cNvPr>
          <p:cNvCxnSpPr>
            <a:cxnSpLocks/>
          </p:cNvCxnSpPr>
          <p:nvPr userDrawn="1"/>
        </p:nvCxnSpPr>
        <p:spPr>
          <a:xfrm>
            <a:off x="371475" y="6092825"/>
            <a:ext cx="11440958"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C4E2FFEA-9B57-68E5-07F8-CFF8350860C1}"/>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3" name="Slide number">
            <a:extLst>
              <a:ext uri="{FF2B5EF4-FFF2-40B4-BE49-F238E27FC236}">
                <a16:creationId xmlns:a16="http://schemas.microsoft.com/office/drawing/2014/main" id="{1E25A152-0AF0-B0F8-A637-039282AEE01F}"/>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pic>
        <p:nvPicPr>
          <p:cNvPr id="6" name="Picture 5">
            <a:extLst>
              <a:ext uri="{FF2B5EF4-FFF2-40B4-BE49-F238E27FC236}">
                <a16:creationId xmlns:a16="http://schemas.microsoft.com/office/drawing/2014/main" id="{BFD126EB-F3A7-1A3C-79DF-461272B79102}"/>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75" y="6163192"/>
            <a:ext cx="1473200" cy="517485"/>
          </a:xfrm>
          <a:prstGeom prst="rect">
            <a:avLst/>
          </a:prstGeom>
        </p:spPr>
      </p:pic>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78353D-46A7-2448-89A2-82D8D5FD32C9}"/>
              </a:ext>
            </a:extLst>
          </p:cNvPr>
          <p:cNvSpPr>
            <a:spLocks noGrp="1"/>
          </p:cNvSpPr>
          <p:nvPr>
            <p:ph type="title"/>
          </p:nvPr>
        </p:nvSpPr>
        <p:spPr>
          <a:xfrm>
            <a:off x="370041" y="371225"/>
            <a:ext cx="11449051" cy="689471"/>
          </a:xfrm>
          <a:prstGeom prst="rect">
            <a:avLst/>
          </a:prstGeom>
        </p:spPr>
        <p:txBody>
          <a:bodyPr vert="horz" lIns="0" tIns="0" rIns="0" bIns="0" rtlCol="0" anchor="b" anchorCtr="0">
            <a:noAutofit/>
          </a:bodyPr>
          <a:lstStyle/>
          <a:p>
            <a:r>
              <a:rPr lang="en-US" noProof="0" smtClean="0"/>
              <a:t>Click to edit Master title style</a:t>
            </a:r>
            <a:endParaRPr lang="en-GB" dirty="0"/>
          </a:p>
        </p:txBody>
      </p:sp>
      <p:sp>
        <p:nvSpPr>
          <p:cNvPr id="3" name="Paragraph">
            <a:extLst>
              <a:ext uri="{FF2B5EF4-FFF2-40B4-BE49-F238E27FC236}">
                <a16:creationId xmlns:a16="http://schemas.microsoft.com/office/drawing/2014/main" id="{4F85E140-9D5F-0646-BC1E-1FBC73E967D8}"/>
              </a:ext>
            </a:extLst>
          </p:cNvPr>
          <p:cNvSpPr>
            <a:spLocks noGrp="1"/>
          </p:cNvSpPr>
          <p:nvPr>
            <p:ph type="body" idx="1"/>
          </p:nvPr>
        </p:nvSpPr>
        <p:spPr>
          <a:xfrm>
            <a:off x="370041" y="1526506"/>
            <a:ext cx="11449051" cy="4386932"/>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noProof="0" dirty="0"/>
          </a:p>
        </p:txBody>
      </p:sp>
      <p:sp>
        <p:nvSpPr>
          <p:cNvPr id="9" name="Footer">
            <a:extLst>
              <a:ext uri="{FF2B5EF4-FFF2-40B4-BE49-F238E27FC236}">
                <a16:creationId xmlns:a16="http://schemas.microsoft.com/office/drawing/2014/main" id="{1E169D68-8D10-CFB2-9615-7988F8423B7D}"/>
              </a:ext>
            </a:extLst>
          </p:cNvPr>
          <p:cNvSpPr>
            <a:spLocks noGrp="1"/>
          </p:cNvSpPr>
          <p:nvPr>
            <p:ph type="ftr" sz="quarter" idx="3"/>
          </p:nvPr>
        </p:nvSpPr>
        <p:spPr>
          <a:xfrm>
            <a:off x="2316163" y="6240290"/>
            <a:ext cx="9013253" cy="365125"/>
          </a:xfrm>
          <a:prstGeom prst="rect">
            <a:avLst/>
          </a:prstGeom>
        </p:spPr>
        <p:txBody>
          <a:bodyPr vert="horz" lIns="0" tIns="0" rIns="0" bIns="0" rtlCol="0" anchor="ctr"/>
          <a:lstStyle>
            <a:lvl1pPr algn="l">
              <a:defRPr sz="1200">
                <a:solidFill>
                  <a:schemeClr val="tx1"/>
                </a:solidFill>
              </a:defRPr>
            </a:lvl1pPr>
          </a:lstStyle>
          <a:p>
            <a:pPr algn="r"/>
            <a:r>
              <a:rPr lang="en-GB" dirty="0"/>
              <a:t>Presentation Title [To change text: Insert &gt; Header and Footer]</a:t>
            </a:r>
          </a:p>
        </p:txBody>
      </p:sp>
      <p:sp>
        <p:nvSpPr>
          <p:cNvPr id="8" name="Slide number">
            <a:extLst>
              <a:ext uri="{FF2B5EF4-FFF2-40B4-BE49-F238E27FC236}">
                <a16:creationId xmlns:a16="http://schemas.microsoft.com/office/drawing/2014/main" id="{CE278A49-3611-FA62-47A2-28BCC96D6878}"/>
              </a:ext>
            </a:extLst>
          </p:cNvPr>
          <p:cNvSpPr>
            <a:spLocks noGrp="1"/>
          </p:cNvSpPr>
          <p:nvPr>
            <p:ph type="sldNum" sz="quarter" idx="4"/>
          </p:nvPr>
        </p:nvSpPr>
        <p:spPr>
          <a:xfrm>
            <a:off x="11329416" y="6240290"/>
            <a:ext cx="491109"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184" r:id="rId2"/>
    <p:sldLayoutId id="2147484093" r:id="rId3"/>
    <p:sldLayoutId id="2147484183" r:id="rId4"/>
    <p:sldLayoutId id="2147484176" r:id="rId5"/>
    <p:sldLayoutId id="2147484175" r:id="rId6"/>
    <p:sldLayoutId id="2147484073" r:id="rId7"/>
    <p:sldLayoutId id="2147484177" r:id="rId8"/>
    <p:sldLayoutId id="2147484174" r:id="rId9"/>
    <p:sldLayoutId id="2147484094" r:id="rId10"/>
    <p:sldLayoutId id="2147484062" r:id="rId11"/>
    <p:sldLayoutId id="2147484095" r:id="rId12"/>
    <p:sldLayoutId id="2147484182" r:id="rId13"/>
    <p:sldLayoutId id="2147484178" r:id="rId14"/>
    <p:sldLayoutId id="2147484179" r:id="rId15"/>
    <p:sldLayoutId id="2147484180" r:id="rId16"/>
    <p:sldLayoutId id="2147484181" r:id="rId17"/>
    <p:sldLayoutId id="2147484074" r:id="rId18"/>
    <p:sldLayoutId id="2147484075" r:id="rId19"/>
    <p:sldLayoutId id="2147484097" r:id="rId20"/>
    <p:sldLayoutId id="2147484082" r:id="rId21"/>
    <p:sldLayoutId id="2147484173" r:id="rId22"/>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414" userDrawn="1">
          <p15:clr>
            <a:srgbClr val="F26B43"/>
          </p15:clr>
        </p15:guide>
        <p15:guide id="9" pos="1368" userDrawn="1">
          <p15:clr>
            <a:srgbClr val="F26B43"/>
          </p15:clr>
        </p15:guide>
        <p15:guide id="10" pos="1459" userDrawn="1">
          <p15:clr>
            <a:srgbClr val="F26B43"/>
          </p15:clr>
        </p15:guide>
        <p15:guide id="11" pos="1980" userDrawn="1">
          <p15:clr>
            <a:srgbClr val="F26B43"/>
          </p15:clr>
        </p15:guide>
        <p15:guide id="12" pos="2071" userDrawn="1">
          <p15:clr>
            <a:srgbClr val="F26B43"/>
          </p15:clr>
        </p15:guide>
        <p15:guide id="13" pos="3182" userDrawn="1">
          <p15:clr>
            <a:srgbClr val="F26B43"/>
          </p15:clr>
        </p15:guide>
        <p15:guide id="14" pos="3273" userDrawn="1">
          <p15:clr>
            <a:srgbClr val="F26B43"/>
          </p15:clr>
        </p15:guide>
        <p15:guide id="17" pos="4407" userDrawn="1">
          <p15:clr>
            <a:srgbClr val="F26B43"/>
          </p15:clr>
        </p15:guide>
        <p15:guide id="18" pos="4498" userDrawn="1">
          <p15:clr>
            <a:srgbClr val="F26B43"/>
          </p15:clr>
        </p15:guide>
        <p15:guide id="20" pos="5087" userDrawn="1">
          <p15:clr>
            <a:srgbClr val="F26B43"/>
          </p15:clr>
        </p15:guide>
        <p15:guide id="21" pos="5609" userDrawn="1">
          <p15:clr>
            <a:srgbClr val="F26B43"/>
          </p15:clr>
        </p15:guide>
        <p15:guide id="22" pos="5700" userDrawn="1">
          <p15:clr>
            <a:srgbClr val="F26B43"/>
          </p15:clr>
        </p15:guide>
        <p15:guide id="29" orient="horz" pos="232" userDrawn="1">
          <p15:clr>
            <a:srgbClr val="F26B43"/>
          </p15:clr>
        </p15:guide>
        <p15:guide id="36" pos="756" userDrawn="1">
          <p15:clr>
            <a:srgbClr val="F26B43"/>
          </p15:clr>
        </p15:guide>
        <p15:guide id="37" pos="846" userDrawn="1">
          <p15:clr>
            <a:srgbClr val="F26B43"/>
          </p15:clr>
        </p15:guide>
        <p15:guide id="41" pos="2570" userDrawn="1">
          <p15:clr>
            <a:srgbClr val="F26B43"/>
          </p15:clr>
        </p15:guide>
        <p15:guide id="42" pos="2661" userDrawn="1">
          <p15:clr>
            <a:srgbClr val="F26B43"/>
          </p15:clr>
        </p15:guide>
        <p15:guide id="44" pos="3795" userDrawn="1">
          <p15:clr>
            <a:srgbClr val="F26B43"/>
          </p15:clr>
        </p15:guide>
        <p15:guide id="49" pos="4997" userDrawn="1">
          <p15:clr>
            <a:srgbClr val="F26B43"/>
          </p15:clr>
        </p15:guide>
        <p15:guide id="50" pos="7446" userDrawn="1">
          <p15:clr>
            <a:srgbClr val="F26B43"/>
          </p15:clr>
        </p15:guide>
        <p15:guide id="51" pos="6221" userDrawn="1">
          <p15:clr>
            <a:srgbClr val="F26B43"/>
          </p15:clr>
        </p15:guide>
        <p15:guide id="52" pos="6312" userDrawn="1">
          <p15:clr>
            <a:srgbClr val="F26B43"/>
          </p15:clr>
        </p15:guide>
        <p15:guide id="53" pos="6834" userDrawn="1">
          <p15:clr>
            <a:srgbClr val="F26B43"/>
          </p15:clr>
        </p15:guide>
        <p15:guide id="54" pos="6924" userDrawn="1">
          <p15:clr>
            <a:srgbClr val="F26B43"/>
          </p15:clr>
        </p15:guide>
        <p15:guide id="60" orient="horz" pos="4088" userDrawn="1">
          <p15:clr>
            <a:srgbClr val="F26B43"/>
          </p15:clr>
        </p15:guide>
        <p15:guide id="62" pos="3885" userDrawn="1">
          <p15:clr>
            <a:srgbClr val="F26B43"/>
          </p15:clr>
        </p15:guide>
        <p15:guide id="80" orient="horz" pos="595" userDrawn="1">
          <p15:clr>
            <a:srgbClr val="F26B43"/>
          </p15:clr>
        </p15:guide>
        <p15:guide id="81" orient="horz" pos="3725" userDrawn="1">
          <p15:clr>
            <a:srgbClr val="F26B43"/>
          </p15:clr>
        </p15:guide>
        <p15:guide id="82" orient="horz" pos="2341" userDrawn="1">
          <p15:clr>
            <a:srgbClr val="F26B43"/>
          </p15:clr>
        </p15:guide>
        <p15:guide id="83" orient="horz" pos="9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jstor.org/stable/26264712" TargetMode="External"/><Relationship Id="rId2" Type="http://schemas.openxmlformats.org/officeDocument/2006/relationships/hyperlink" Target="https://doi.org/10.1108/LR-07-2013-0100"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7/alj.2018.34" TargetMode="External"/><Relationship Id="rId2" Type="http://schemas.openxmlformats.org/officeDocument/2006/relationships/hyperlink" Target="https://doi.org/10.1080/17496535.2015.1126623" TargetMode="External"/><Relationship Id="rId1" Type="http://schemas.openxmlformats.org/officeDocument/2006/relationships/slideLayout" Target="../slideLayouts/slideLayout6.xml"/><Relationship Id="rId5" Type="http://schemas.openxmlformats.org/officeDocument/2006/relationships/hyperlink" Target="https://www.bera.ac.uk/publication/ethical-guidelines-for-educational-research-2018-online" TargetMode="External"/><Relationship Id="rId4" Type="http://schemas.openxmlformats.org/officeDocument/2006/relationships/hyperlink" Target="https://doi.org/10.1108/0307480101102762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07/978-3-319-14136-7_6" TargetMode="External"/><Relationship Id="rId3" Type="http://schemas.openxmlformats.org/officeDocument/2006/relationships/hyperlink" Target="https://doi.org/10.15760/comminfolit.2012.5.2.107" TargetMode="External"/><Relationship Id="rId7" Type="http://schemas.openxmlformats.org/officeDocument/2006/relationships/hyperlink" Target="https://doi.org/10.3390/su14010441" TargetMode="External"/><Relationship Id="rId2" Type="http://schemas.openxmlformats.org/officeDocument/2006/relationships/hyperlink" Target="https://doi.org/10.1108/LR-07-2013-0100" TargetMode="External"/><Relationship Id="rId1" Type="http://schemas.openxmlformats.org/officeDocument/2006/relationships/slideLayout" Target="../slideLayouts/slideLayout6.xml"/><Relationship Id="rId6" Type="http://schemas.openxmlformats.org/officeDocument/2006/relationships/hyperlink" Target="https://www.intrac.org/wpcms/wp-content/uploads/2017/01/Surveys-and-questionnaires.pdf" TargetMode="External"/><Relationship Id="rId5" Type="http://schemas.openxmlformats.org/officeDocument/2006/relationships/hyperlink" Target="https://library.ifla.org/id/eprint/2147/1/116-hauke-en.pdf" TargetMode="External"/><Relationship Id="rId4" Type="http://schemas.openxmlformats.org/officeDocument/2006/relationships/hyperlink" Target="https://sociology.fas.harvard.edu/files/sociology/files/interview_strategies.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jstor.org/stable/26264712" TargetMode="External"/><Relationship Id="rId3" Type="http://schemas.openxmlformats.org/officeDocument/2006/relationships/hyperlink" Target="https://www.scribbr.com/research-process/research-questions/" TargetMode="External"/><Relationship Id="rId7" Type="http://schemas.openxmlformats.org/officeDocument/2006/relationships/hyperlink" Target="https://doi.org/10.1017/alj.2018.36" TargetMode="External"/><Relationship Id="rId2" Type="http://schemas.openxmlformats.org/officeDocument/2006/relationships/hyperlink" Target="https://doi.org/10.1038/d41586-022-00793-1" TargetMode="External"/><Relationship Id="rId1" Type="http://schemas.openxmlformats.org/officeDocument/2006/relationships/slideLayout" Target="../slideLayouts/slideLayout6.xml"/><Relationship Id="rId6" Type="http://schemas.openxmlformats.org/officeDocument/2006/relationships/hyperlink" Target="https://scholarworks.arcadia.edu/librarian_articles/16" TargetMode="External"/><Relationship Id="rId5" Type="http://schemas.openxmlformats.org/officeDocument/2006/relationships/hyperlink" Target="https://doi.org/10.1017/alj.2023.14" TargetMode="External"/><Relationship Id="rId4" Type="http://schemas.openxmlformats.org/officeDocument/2006/relationships/hyperlink" Target="https://doi.org/10.47540/ijqr.v1i3.44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645/7.2.1809" TargetMode="External"/><Relationship Id="rId2" Type="http://schemas.openxmlformats.org/officeDocument/2006/relationships/hyperlink" Target="https://doi.org/10.11645/12.2.2512" TargetMode="External"/><Relationship Id="rId1" Type="http://schemas.openxmlformats.org/officeDocument/2006/relationships/slideLayout" Target="../slideLayouts/slideLayout6.xml"/><Relationship Id="rId5" Type="http://schemas.openxmlformats.org/officeDocument/2006/relationships/hyperlink" Target="https://doi.org/10.1108/LHTN-07-2014-0059" TargetMode="External"/><Relationship Id="rId4" Type="http://schemas.openxmlformats.org/officeDocument/2006/relationships/hyperlink" Target="https://blogs.fu-berlin.de/abv-gender-diversity/2022/01/10/why-citation-matters-ideas-on-a-feminist-approach-to-research/"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artslondon.padlet.org/kidzi1/research-methods-gathering-information-and-resources-needed--86jbde4hbrcs69h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38059D-5956-3B40-A1A4-456C1543CF73}"/>
              </a:ext>
            </a:extLst>
          </p:cNvPr>
          <p:cNvSpPr>
            <a:spLocks noGrp="1"/>
          </p:cNvSpPr>
          <p:nvPr>
            <p:ph type="subTitle" idx="1"/>
          </p:nvPr>
        </p:nvSpPr>
        <p:spPr>
          <a:xfrm>
            <a:off x="845387" y="5052433"/>
            <a:ext cx="9808234" cy="1460510"/>
          </a:xfrm>
        </p:spPr>
        <p:txBody>
          <a:bodyPr/>
          <a:lstStyle/>
          <a:p>
            <a:r>
              <a:rPr lang="en-GB" sz="3200" dirty="0" smtClean="0"/>
              <a:t>Kasia Idzi</a:t>
            </a:r>
            <a:endParaRPr lang="en-GB" sz="2800" dirty="0" smtClean="0"/>
          </a:p>
          <a:p>
            <a:r>
              <a:rPr lang="en-GB" sz="2800" dirty="0" smtClean="0"/>
              <a:t>Action Research Project Presentation </a:t>
            </a:r>
            <a:r>
              <a:rPr lang="en-GB" sz="3200" dirty="0" smtClean="0"/>
              <a:t>| </a:t>
            </a:r>
            <a:r>
              <a:rPr lang="en-GB" dirty="0" smtClean="0"/>
              <a:t>17th January 2024</a:t>
            </a:r>
            <a:endParaRPr lang="en-GB"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572" b="4664"/>
          <a:stretch/>
        </p:blipFill>
        <p:spPr>
          <a:xfrm>
            <a:off x="3735238" y="413411"/>
            <a:ext cx="7867289" cy="4643872"/>
          </a:xfrm>
          <a:prstGeom prst="rect">
            <a:avLst/>
          </a:prstGeom>
        </p:spPr>
      </p:pic>
    </p:spTree>
    <p:extLst>
      <p:ext uri="{BB962C8B-B14F-4D97-AF65-F5344CB8AC3E}">
        <p14:creationId xmlns:p14="http://schemas.microsoft.com/office/powerpoint/2010/main" val="2251638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41B7F5-ECDE-6A40-A45D-862C0726C39C}"/>
              </a:ext>
            </a:extLst>
          </p:cNvPr>
          <p:cNvSpPr>
            <a:spLocks noGrp="1"/>
          </p:cNvSpPr>
          <p:nvPr>
            <p:ph type="body" sz="quarter" idx="14"/>
          </p:nvPr>
        </p:nvSpPr>
        <p:spPr/>
        <p:txBody>
          <a:bodyPr/>
          <a:lstStyle/>
          <a:p>
            <a:r>
              <a:rPr lang="en-US" dirty="0" smtClean="0"/>
              <a:t>Questionnaire</a:t>
            </a:r>
            <a:endParaRPr lang="en-US" dirty="0"/>
          </a:p>
        </p:txBody>
      </p:sp>
      <p:sp>
        <p:nvSpPr>
          <p:cNvPr id="7" name="Slide Number Placeholder 6">
            <a:extLst>
              <a:ext uri="{FF2B5EF4-FFF2-40B4-BE49-F238E27FC236}">
                <a16:creationId xmlns:a16="http://schemas.microsoft.com/office/drawing/2014/main" id="{F85AA580-A0FF-284D-9F95-51D390479A65}"/>
              </a:ext>
            </a:extLst>
          </p:cNvPr>
          <p:cNvSpPr>
            <a:spLocks noGrp="1"/>
          </p:cNvSpPr>
          <p:nvPr>
            <p:ph type="sldNum" sz="quarter" idx="4"/>
          </p:nvPr>
        </p:nvSpPr>
        <p:spPr/>
        <p:txBody>
          <a:bodyPr/>
          <a:lstStyle/>
          <a:p>
            <a:fld id="{2CC19541-5F6E-2C4C-BF21-196C1C8E2E31}" type="slidenum">
              <a:rPr lang="en-GB" smtClean="0"/>
              <a:pPr/>
              <a:t>10</a:t>
            </a:fld>
            <a:r>
              <a:rPr lang="en-GB"/>
              <a:t> </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360" y="579407"/>
            <a:ext cx="8461408" cy="5417132"/>
          </a:xfrm>
          <a:prstGeom prst="rect">
            <a:avLst/>
          </a:prstGeom>
        </p:spPr>
      </p:pic>
    </p:spTree>
    <p:extLst>
      <p:ext uri="{BB962C8B-B14F-4D97-AF65-F5344CB8AC3E}">
        <p14:creationId xmlns:p14="http://schemas.microsoft.com/office/powerpoint/2010/main" val="579176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116730-0900-B547-B582-89BE28057602}"/>
              </a:ext>
            </a:extLst>
          </p:cNvPr>
          <p:cNvSpPr>
            <a:spLocks noGrp="1"/>
          </p:cNvSpPr>
          <p:nvPr>
            <p:ph type="sldNum" sz="quarter" idx="4"/>
          </p:nvPr>
        </p:nvSpPr>
        <p:spPr/>
        <p:txBody>
          <a:bodyPr/>
          <a:lstStyle/>
          <a:p>
            <a:fld id="{2CC19541-5F6E-2C4C-BF21-196C1C8E2E31}" type="slidenum">
              <a:rPr lang="en-GB" smtClean="0"/>
              <a:pPr/>
              <a:t>11</a:t>
            </a:fld>
            <a:r>
              <a:rPr lang="en-GB"/>
              <a:t> </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17568586"/>
              </p:ext>
            </p:extLst>
          </p:nvPr>
        </p:nvGraphicFramePr>
        <p:xfrm>
          <a:off x="154006" y="96256"/>
          <a:ext cx="11694695" cy="6256419"/>
        </p:xfrm>
        <a:graphic>
          <a:graphicData uri="http://schemas.openxmlformats.org/drawingml/2006/table">
            <a:tbl>
              <a:tblPr/>
              <a:tblGrid>
                <a:gridCol w="886434">
                  <a:extLst>
                    <a:ext uri="{9D8B030D-6E8A-4147-A177-3AD203B41FA5}">
                      <a16:colId xmlns:a16="http://schemas.microsoft.com/office/drawing/2014/main" val="988415317"/>
                    </a:ext>
                  </a:extLst>
                </a:gridCol>
                <a:gridCol w="4136686">
                  <a:extLst>
                    <a:ext uri="{9D8B030D-6E8A-4147-A177-3AD203B41FA5}">
                      <a16:colId xmlns:a16="http://schemas.microsoft.com/office/drawing/2014/main" val="1124340890"/>
                    </a:ext>
                  </a:extLst>
                </a:gridCol>
                <a:gridCol w="6671575">
                  <a:extLst>
                    <a:ext uri="{9D8B030D-6E8A-4147-A177-3AD203B41FA5}">
                      <a16:colId xmlns:a16="http://schemas.microsoft.com/office/drawing/2014/main" val="701384666"/>
                    </a:ext>
                  </a:extLst>
                </a:gridCol>
              </a:tblGrid>
              <a:tr h="569803">
                <a:tc gridSpan="2">
                  <a:txBody>
                    <a:bodyPr/>
                    <a:lstStyle/>
                    <a:p>
                      <a:pPr algn="l" fontAlgn="ctr"/>
                      <a:r>
                        <a:rPr lang="en-GB" sz="1300" b="1" i="0" u="none" strike="noStrike">
                          <a:solidFill>
                            <a:srgbClr val="000000"/>
                          </a:solidFill>
                          <a:effectLst/>
                          <a:latin typeface="Arial" panose="020B0604020202020204" pitchFamily="34" charset="0"/>
                        </a:rPr>
                        <a:t>Main theme/category and subthemes</a:t>
                      </a:r>
                    </a:p>
                  </a:txBody>
                  <a:tcPr marL="5326" marR="5326" marT="5326" marB="38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GB"/>
                    </a:p>
                  </a:txBody>
                  <a:tcPr/>
                </a:tc>
                <a:tc>
                  <a:txBody>
                    <a:bodyPr/>
                    <a:lstStyle/>
                    <a:p>
                      <a:pPr algn="l" fontAlgn="ctr"/>
                      <a:r>
                        <a:rPr lang="en-GB" sz="1300" b="1" i="0" u="none" strike="noStrike">
                          <a:solidFill>
                            <a:srgbClr val="000000"/>
                          </a:solidFill>
                          <a:effectLst/>
                          <a:latin typeface="Arial" panose="020B0604020202020204" pitchFamily="34" charset="0"/>
                        </a:rPr>
                        <a:t>What the participants said</a:t>
                      </a:r>
                    </a:p>
                  </a:txBody>
                  <a:tcPr marL="5326" marR="5326" marT="5326" marB="38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17560024"/>
                  </a:ext>
                </a:extLst>
              </a:tr>
              <a:tr h="763535">
                <a:tc gridSpan="2">
                  <a:txBody>
                    <a:bodyPr/>
                    <a:lstStyle/>
                    <a:p>
                      <a:pPr algn="l" fontAlgn="ctr"/>
                      <a:r>
                        <a:rPr lang="en-GB" sz="1200" b="1" i="0" u="none" strike="noStrike">
                          <a:solidFill>
                            <a:srgbClr val="000000"/>
                          </a:solidFill>
                          <a:effectLst/>
                          <a:latin typeface="Arial" panose="020B0604020202020204" pitchFamily="34" charset="0"/>
                        </a:rPr>
                        <a:t>How we see ourselves: libraries and teaching IL</a:t>
                      </a:r>
                    </a:p>
                  </a:txBody>
                  <a:tcPr marL="5326" marR="5326" marT="5326" marB="3835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a:txBody>
                    <a:bodyPr/>
                    <a:lstStyle/>
                    <a:p>
                      <a:pPr algn="l" fontAlgn="t"/>
                      <a:endParaRPr lang="en-GB" sz="1000" b="0" i="0" u="none" strike="noStrike">
                        <a:solidFill>
                          <a:srgbClr val="000000"/>
                        </a:solidFill>
                        <a:effectLst/>
                        <a:latin typeface="Arial" panose="020B0604020202020204" pitchFamily="34" charset="0"/>
                      </a:endParaRPr>
                    </a:p>
                  </a:txBody>
                  <a:tcPr marL="5326" marR="5326" marT="5326" marB="3835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27907740"/>
                  </a:ext>
                </a:extLst>
              </a:tr>
              <a:tr h="2119660">
                <a:tc>
                  <a:txBody>
                    <a:bodyPr/>
                    <a:lstStyle/>
                    <a:p>
                      <a:pPr algn="ctr" fontAlgn="t"/>
                      <a:endParaRPr lang="en-GB" sz="1400" b="0" i="0" u="none" strike="noStrike" dirty="0">
                        <a:solidFill>
                          <a:srgbClr val="000000"/>
                        </a:solidFill>
                        <a:effectLst/>
                        <a:latin typeface="Arial" panose="020B0604020202020204" pitchFamily="34" charset="0"/>
                      </a:endParaRP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GB" sz="1400" b="1" i="0" u="none" strike="noStrike" dirty="0">
                          <a:solidFill>
                            <a:srgbClr val="000000"/>
                          </a:solidFill>
                          <a:effectLst/>
                          <a:latin typeface="Arial" panose="020B0604020202020204" pitchFamily="34" charset="0"/>
                        </a:rPr>
                        <a:t>We could do more teaching on IL</a:t>
                      </a:r>
                    </a:p>
                  </a:txBody>
                  <a:tcPr marL="5326" marR="5326" marT="5326" marB="38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1400" b="0" i="0" u="none" strike="noStrike" dirty="0">
                          <a:solidFill>
                            <a:srgbClr val="212121"/>
                          </a:solidFill>
                          <a:effectLst/>
                          <a:latin typeface="Arial" panose="020B0604020202020204" pitchFamily="34" charset="0"/>
                        </a:rPr>
                        <a:t>"I don't think we do enough of it, and I want to offer more"</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"we don't spend enough time helping with critical thinking about resources"</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"we should offer more sessions about library resources"</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"I think that the sessions that we run are good, but we should run more" </a:t>
                      </a: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250454"/>
                  </a:ext>
                </a:extLst>
              </a:tr>
              <a:tr h="1538463">
                <a:tc>
                  <a:txBody>
                    <a:bodyPr/>
                    <a:lstStyle/>
                    <a:p>
                      <a:pPr algn="ctr" fontAlgn="t"/>
                      <a:endParaRPr lang="en-GB" sz="1400" b="0" i="0" u="none" strike="noStrike">
                        <a:solidFill>
                          <a:srgbClr val="000000"/>
                        </a:solidFill>
                        <a:effectLst/>
                        <a:latin typeface="Arial" panose="020B0604020202020204" pitchFamily="34" charset="0"/>
                      </a:endParaRP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400" b="1" i="0" u="none" strike="noStrike">
                          <a:solidFill>
                            <a:srgbClr val="000000"/>
                          </a:solidFill>
                          <a:effectLst/>
                          <a:latin typeface="Arial" panose="020B0604020202020204" pitchFamily="34" charset="0"/>
                        </a:rPr>
                        <a:t>We are good at it (or we do something right)</a:t>
                      </a:r>
                    </a:p>
                  </a:txBody>
                  <a:tcPr marL="5326" marR="5326" marT="5326" marB="38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1400" b="0" i="0" u="none" strike="noStrike" dirty="0">
                          <a:solidFill>
                            <a:srgbClr val="212121"/>
                          </a:solidFill>
                          <a:effectLst/>
                          <a:latin typeface="Arial" panose="020B0604020202020204" pitchFamily="34" charset="0"/>
                        </a:rPr>
                        <a:t>"our support is very good for some students but I have answered 'somehow good' as not all students have the same experience"</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"I think we are doing very well in presenting students with a variety of materials"</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
                      </a:r>
                      <a:br>
                        <a:rPr lang="en-GB" sz="1400" b="0" i="0" u="none" strike="noStrike" dirty="0">
                          <a:solidFill>
                            <a:srgbClr val="212121"/>
                          </a:solidFill>
                          <a:effectLst/>
                          <a:latin typeface="Arial" panose="020B0604020202020204" pitchFamily="34" charset="0"/>
                        </a:rPr>
                      </a:br>
                      <a:r>
                        <a:rPr lang="en-GB" sz="1400" b="0" i="0" u="none" strike="noStrike" dirty="0">
                          <a:solidFill>
                            <a:srgbClr val="212121"/>
                          </a:solidFill>
                          <a:effectLst/>
                          <a:latin typeface="Arial" panose="020B0604020202020204" pitchFamily="34" charset="0"/>
                        </a:rPr>
                        <a:t>"I think that the sessions that we run are good, but we should run more" </a:t>
                      </a: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797372"/>
                  </a:ext>
                </a:extLst>
              </a:tr>
              <a:tr h="1264958">
                <a:tc>
                  <a:txBody>
                    <a:bodyPr/>
                    <a:lstStyle/>
                    <a:p>
                      <a:pPr algn="ctr" fontAlgn="t"/>
                      <a:endParaRPr lang="en-GB" sz="1400" b="0" i="0" u="none" strike="noStrike">
                        <a:solidFill>
                          <a:srgbClr val="000000"/>
                        </a:solidFill>
                        <a:effectLst/>
                        <a:latin typeface="Arial" panose="020B0604020202020204" pitchFamily="34" charset="0"/>
                      </a:endParaRP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400" b="1" i="0" u="none" strike="noStrike">
                          <a:solidFill>
                            <a:srgbClr val="000000"/>
                          </a:solidFill>
                          <a:effectLst/>
                          <a:latin typeface="Arial" panose="020B0604020202020204" pitchFamily="34" charset="0"/>
                        </a:rPr>
                        <a:t>What does not work for us at the moment</a:t>
                      </a:r>
                    </a:p>
                  </a:txBody>
                  <a:tcPr marL="5326" marR="5326" marT="5326" marB="38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1400" b="0" i="0" u="none" strike="noStrike" dirty="0">
                          <a:solidFill>
                            <a:srgbClr val="000000"/>
                          </a:solidFill>
                          <a:effectLst/>
                          <a:latin typeface="Arial" panose="020B0604020202020204" pitchFamily="34" charset="0"/>
                        </a:rPr>
                        <a:t>"Library services are always there, but attracting interest is hard"</a:t>
                      </a:r>
                      <a:br>
                        <a:rPr lang="en-GB" sz="1400" b="0" i="0" u="none" strike="noStrike" dirty="0">
                          <a:solidFill>
                            <a:srgbClr val="000000"/>
                          </a:solidFill>
                          <a:effectLst/>
                          <a:latin typeface="Arial" panose="020B0604020202020204" pitchFamily="34" charset="0"/>
                        </a:rPr>
                      </a:br>
                      <a:r>
                        <a:rPr lang="en-GB" sz="1400" b="0" i="0" u="none" strike="noStrike" dirty="0">
                          <a:solidFill>
                            <a:srgbClr val="000000"/>
                          </a:solidFill>
                          <a:effectLst/>
                          <a:latin typeface="Arial" panose="020B0604020202020204" pitchFamily="34" charset="0"/>
                        </a:rPr>
                        <a:t/>
                      </a:r>
                      <a:br>
                        <a:rPr lang="en-GB" sz="1400" b="0" i="0" u="none" strike="noStrike" dirty="0">
                          <a:solidFill>
                            <a:srgbClr val="000000"/>
                          </a:solidFill>
                          <a:effectLst/>
                          <a:latin typeface="Arial" panose="020B0604020202020204" pitchFamily="34" charset="0"/>
                        </a:rPr>
                      </a:br>
                      <a:r>
                        <a:rPr lang="en-GB" sz="1400" b="0" i="0" u="none" strike="noStrike" dirty="0">
                          <a:solidFill>
                            <a:srgbClr val="000000"/>
                          </a:solidFill>
                          <a:effectLst/>
                          <a:latin typeface="Arial" panose="020B0604020202020204" pitchFamily="34" charset="0"/>
                        </a:rPr>
                        <a:t>"What doesn't work for me is the lecturing in big theatres where you can't connect with the students."</a:t>
                      </a:r>
                    </a:p>
                  </a:txBody>
                  <a:tcPr marL="5326" marR="5326" marT="5326" marB="38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07482"/>
                  </a:ext>
                </a:extLst>
              </a:tr>
            </a:tbl>
          </a:graphicData>
        </a:graphic>
      </p:graphicFrame>
    </p:spTree>
    <p:extLst>
      <p:ext uri="{BB962C8B-B14F-4D97-AF65-F5344CB8AC3E}">
        <p14:creationId xmlns:p14="http://schemas.microsoft.com/office/powerpoint/2010/main" val="171671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EB9A98-5C27-614E-84BF-5DF0477E9675}"/>
              </a:ext>
            </a:extLst>
          </p:cNvPr>
          <p:cNvSpPr>
            <a:spLocks noGrp="1"/>
          </p:cNvSpPr>
          <p:nvPr>
            <p:ph type="body" sz="quarter" idx="15"/>
          </p:nvPr>
        </p:nvSpPr>
        <p:spPr>
          <a:xfrm>
            <a:off x="346509" y="96262"/>
            <a:ext cx="11474016" cy="6230028"/>
          </a:xfrm>
        </p:spPr>
        <p:txBody>
          <a:bodyPr/>
          <a:lstStyle/>
          <a:p>
            <a:pPr marL="0" indent="0" fontAlgn="base">
              <a:buNone/>
            </a:pPr>
            <a:r>
              <a:rPr lang="en-GB" sz="2800" b="1" dirty="0"/>
              <a:t>Questionnaire findings </a:t>
            </a:r>
            <a:r>
              <a:rPr lang="en-GB" sz="2800" b="1" dirty="0" smtClean="0"/>
              <a:t>that informed my </a:t>
            </a:r>
            <a:r>
              <a:rPr lang="en-GB" sz="2800" b="1" dirty="0"/>
              <a:t>focus group</a:t>
            </a:r>
            <a:r>
              <a:rPr lang="en-GB" sz="2800" b="1" dirty="0" smtClean="0"/>
              <a:t>:</a:t>
            </a:r>
          </a:p>
          <a:p>
            <a:pPr marL="0" indent="0" fontAlgn="base">
              <a:buNone/>
            </a:pPr>
            <a:endParaRPr lang="en-GB" sz="1050" dirty="0"/>
          </a:p>
          <a:p>
            <a:pPr fontAlgn="base"/>
            <a:r>
              <a:rPr lang="en-GB" sz="2200" dirty="0" smtClean="0"/>
              <a:t>Our teaching </a:t>
            </a:r>
            <a:r>
              <a:rPr lang="en-GB" sz="2200" dirty="0"/>
              <a:t>on resources and </a:t>
            </a:r>
            <a:r>
              <a:rPr lang="en-GB" sz="2200" dirty="0" smtClean="0"/>
              <a:t>IL is good, however, </a:t>
            </a:r>
            <a:r>
              <a:rPr lang="en-GB" sz="2200" b="1" dirty="0" smtClean="0"/>
              <a:t>we are </a:t>
            </a:r>
            <a:r>
              <a:rPr lang="en-GB" sz="2200" b="1" dirty="0"/>
              <a:t>not doing enough </a:t>
            </a:r>
            <a:r>
              <a:rPr lang="en-GB" sz="2200" dirty="0"/>
              <a:t>of it. (4 out of 5 participants pointed this).</a:t>
            </a:r>
          </a:p>
          <a:p>
            <a:pPr fontAlgn="base"/>
            <a:r>
              <a:rPr lang="en-GB" sz="2200" dirty="0" smtClean="0"/>
              <a:t>We </a:t>
            </a:r>
            <a:r>
              <a:rPr lang="en-GB" sz="2200" dirty="0"/>
              <a:t>see the need for </a:t>
            </a:r>
            <a:r>
              <a:rPr lang="en-GB" sz="2200" b="1" dirty="0"/>
              <a:t>working closer with the academics</a:t>
            </a:r>
            <a:r>
              <a:rPr lang="en-GB" sz="2200" dirty="0"/>
              <a:t> from other departments and </a:t>
            </a:r>
            <a:r>
              <a:rPr lang="en-GB" sz="2200" b="1" dirty="0"/>
              <a:t>going to the classrooms </a:t>
            </a:r>
            <a:r>
              <a:rPr lang="en-GB" sz="2200" dirty="0"/>
              <a:t>to make our teaching more closely related to what students are currently researching. It would be interesting to ask in the focus group </a:t>
            </a:r>
            <a:r>
              <a:rPr lang="en-GB" sz="2200" b="1" dirty="0"/>
              <a:t>how we can do it in our library space.</a:t>
            </a:r>
          </a:p>
          <a:p>
            <a:pPr fontAlgn="base"/>
            <a:r>
              <a:rPr lang="en-GB" sz="2200" dirty="0"/>
              <a:t>We need </a:t>
            </a:r>
            <a:r>
              <a:rPr lang="en-GB" sz="2200" b="1" dirty="0"/>
              <a:t>students perspective to be effective in our sessions</a:t>
            </a:r>
            <a:r>
              <a:rPr lang="en-GB" sz="2200" dirty="0"/>
              <a:t>. (3 participants mentioned it). </a:t>
            </a:r>
            <a:r>
              <a:rPr lang="en-GB" sz="2200" dirty="0" smtClean="0"/>
              <a:t>Another </a:t>
            </a:r>
            <a:r>
              <a:rPr lang="en-GB" sz="2200" dirty="0"/>
              <a:t>interesting theme to explore in the focus group to help to answer my question.</a:t>
            </a:r>
          </a:p>
          <a:p>
            <a:pPr fontAlgn="base"/>
            <a:r>
              <a:rPr lang="en-GB" sz="2200" dirty="0"/>
              <a:t>The conversation about our IL teaching is very timely for our team </a:t>
            </a:r>
            <a:r>
              <a:rPr lang="en-GB" sz="2200" dirty="0" smtClean="0"/>
              <a:t>We </a:t>
            </a:r>
            <a:r>
              <a:rPr lang="en-GB" sz="2200" dirty="0"/>
              <a:t>have </a:t>
            </a:r>
            <a:r>
              <a:rPr lang="en-GB" sz="2200" b="1" dirty="0"/>
              <a:t>new teaching space</a:t>
            </a:r>
            <a:r>
              <a:rPr lang="en-GB" sz="2200" dirty="0"/>
              <a:t> and all the collections finally in place ready to be explored. To address low students engagement we need to cooperate and find ways to bring them in.</a:t>
            </a:r>
          </a:p>
        </p:txBody>
      </p:sp>
      <p:sp>
        <p:nvSpPr>
          <p:cNvPr id="6" name="Slide Number Placeholder 5">
            <a:extLst>
              <a:ext uri="{FF2B5EF4-FFF2-40B4-BE49-F238E27FC236}">
                <a16:creationId xmlns:a16="http://schemas.microsoft.com/office/drawing/2014/main" id="{F5BC98A2-300D-5046-AA8D-A40F3883E2D4}"/>
              </a:ext>
            </a:extLst>
          </p:cNvPr>
          <p:cNvSpPr>
            <a:spLocks noGrp="1"/>
          </p:cNvSpPr>
          <p:nvPr>
            <p:ph type="sldNum" sz="quarter" idx="4"/>
          </p:nvPr>
        </p:nvSpPr>
        <p:spPr/>
        <p:txBody>
          <a:bodyPr/>
          <a:lstStyle/>
          <a:p>
            <a:fld id="{2CC19541-5F6E-2C4C-BF21-196C1C8E2E31}" type="slidenum">
              <a:rPr lang="en-GB" smtClean="0"/>
              <a:pPr/>
              <a:t>12</a:t>
            </a:fld>
            <a:r>
              <a:rPr lang="en-GB"/>
              <a:t> </a:t>
            </a:r>
            <a:endParaRPr lang="en-GB" dirty="0"/>
          </a:p>
        </p:txBody>
      </p:sp>
    </p:spTree>
    <p:extLst>
      <p:ext uri="{BB962C8B-B14F-4D97-AF65-F5344CB8AC3E}">
        <p14:creationId xmlns:p14="http://schemas.microsoft.com/office/powerpoint/2010/main" val="415853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116730-0900-B547-B582-89BE28057602}"/>
              </a:ext>
            </a:extLst>
          </p:cNvPr>
          <p:cNvSpPr>
            <a:spLocks noGrp="1"/>
          </p:cNvSpPr>
          <p:nvPr>
            <p:ph type="sldNum" sz="quarter" idx="4"/>
          </p:nvPr>
        </p:nvSpPr>
        <p:spPr/>
        <p:txBody>
          <a:bodyPr/>
          <a:lstStyle/>
          <a:p>
            <a:fld id="{2CC19541-5F6E-2C4C-BF21-196C1C8E2E31}" type="slidenum">
              <a:rPr lang="en-GB" smtClean="0"/>
              <a:pPr/>
              <a:t>13</a:t>
            </a:fld>
            <a:r>
              <a:rPr lang="en-GB"/>
              <a:t> </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19"/>
          <a:stretch/>
        </p:blipFill>
        <p:spPr>
          <a:xfrm>
            <a:off x="539978" y="77000"/>
            <a:ext cx="10789438" cy="6684593"/>
          </a:xfrm>
          <a:prstGeom prst="rect">
            <a:avLst/>
          </a:prstGeom>
        </p:spPr>
      </p:pic>
    </p:spTree>
    <p:extLst>
      <p:ext uri="{BB962C8B-B14F-4D97-AF65-F5344CB8AC3E}">
        <p14:creationId xmlns:p14="http://schemas.microsoft.com/office/powerpoint/2010/main" val="42900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48" y="48125"/>
            <a:ext cx="10813424" cy="6761055"/>
          </a:xfrm>
          <a:prstGeom prst="rect">
            <a:avLst/>
          </a:prstGeom>
        </p:spPr>
      </p:pic>
    </p:spTree>
    <p:extLst>
      <p:ext uri="{BB962C8B-B14F-4D97-AF65-F5344CB8AC3E}">
        <p14:creationId xmlns:p14="http://schemas.microsoft.com/office/powerpoint/2010/main" val="68792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35" y="19250"/>
            <a:ext cx="11158889" cy="6817253"/>
          </a:xfrm>
          <a:prstGeom prst="rect">
            <a:avLst/>
          </a:prstGeom>
          <a:solidFill>
            <a:schemeClr val="tx1"/>
          </a:solidFill>
        </p:spPr>
      </p:pic>
    </p:spTree>
    <p:extLst>
      <p:ext uri="{BB962C8B-B14F-4D97-AF65-F5344CB8AC3E}">
        <p14:creationId xmlns:p14="http://schemas.microsoft.com/office/powerpoint/2010/main" val="79412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C5C2-8D44-DC40-9798-A3A95E82DFD5}"/>
              </a:ext>
            </a:extLst>
          </p:cNvPr>
          <p:cNvSpPr>
            <a:spLocks noGrp="1"/>
          </p:cNvSpPr>
          <p:nvPr>
            <p:ph type="ctrTitle"/>
          </p:nvPr>
        </p:nvSpPr>
        <p:spPr/>
        <p:txBody>
          <a:bodyPr/>
          <a:lstStyle/>
          <a:p>
            <a:r>
              <a:rPr lang="en-GB" dirty="0" smtClean="0"/>
              <a:t>Summary of project findings</a:t>
            </a:r>
            <a:endParaRPr lang="en-GB" dirty="0"/>
          </a:p>
        </p:txBody>
      </p:sp>
      <p:sp>
        <p:nvSpPr>
          <p:cNvPr id="4" name="Slide Number Placeholder 3">
            <a:extLst>
              <a:ext uri="{FF2B5EF4-FFF2-40B4-BE49-F238E27FC236}">
                <a16:creationId xmlns:a16="http://schemas.microsoft.com/office/drawing/2014/main" id="{A1DC5D4D-DDCD-6049-AD2D-C807428FA332}"/>
              </a:ext>
            </a:extLst>
          </p:cNvPr>
          <p:cNvSpPr>
            <a:spLocks noGrp="1"/>
          </p:cNvSpPr>
          <p:nvPr>
            <p:ph type="sldNum" sz="quarter" idx="4"/>
          </p:nvPr>
        </p:nvSpPr>
        <p:spPr/>
        <p:txBody>
          <a:bodyPr/>
          <a:lstStyle/>
          <a:p>
            <a:fld id="{2CC19541-5F6E-2C4C-BF21-196C1C8E2E31}" type="slidenum">
              <a:rPr lang="en-GB" smtClean="0"/>
              <a:pPr/>
              <a:t>16</a:t>
            </a:fld>
            <a:r>
              <a:rPr lang="en-GB"/>
              <a:t> </a:t>
            </a:r>
            <a:endParaRPr lang="en-GB" dirty="0"/>
          </a:p>
        </p:txBody>
      </p:sp>
    </p:spTree>
    <p:extLst>
      <p:ext uri="{BB962C8B-B14F-4D97-AF65-F5344CB8AC3E}">
        <p14:creationId xmlns:p14="http://schemas.microsoft.com/office/powerpoint/2010/main" val="121403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EB9A98-5C27-614E-84BF-5DF0477E9675}"/>
              </a:ext>
            </a:extLst>
          </p:cNvPr>
          <p:cNvSpPr>
            <a:spLocks noGrp="1"/>
          </p:cNvSpPr>
          <p:nvPr>
            <p:ph type="body" sz="quarter" idx="15"/>
          </p:nvPr>
        </p:nvSpPr>
        <p:spPr>
          <a:xfrm>
            <a:off x="535015" y="240667"/>
            <a:ext cx="11425337" cy="6791069"/>
          </a:xfrm>
        </p:spPr>
        <p:txBody>
          <a:bodyPr/>
          <a:lstStyle/>
          <a:p>
            <a:r>
              <a:rPr lang="en-GB" sz="2200" dirty="0" smtClean="0"/>
              <a:t>Project went through some changes</a:t>
            </a:r>
          </a:p>
          <a:p>
            <a:r>
              <a:rPr lang="en-GB" sz="2200" dirty="0" smtClean="0"/>
              <a:t>Things that worked:</a:t>
            </a:r>
          </a:p>
          <a:p>
            <a:pPr lvl="1">
              <a:buFont typeface="Wingdings" panose="05000000000000000000" pitchFamily="2" charset="2"/>
              <a:buChar char="§"/>
            </a:pPr>
            <a:r>
              <a:rPr lang="en-GB" sz="2200" dirty="0" smtClean="0"/>
              <a:t>Great opportunity to cooperate and learn from each other</a:t>
            </a:r>
          </a:p>
          <a:p>
            <a:pPr lvl="1">
              <a:buFont typeface="Wingdings" panose="05000000000000000000" pitchFamily="2" charset="2"/>
              <a:buChar char="§"/>
            </a:pPr>
            <a:r>
              <a:rPr lang="en-GB" sz="2200" dirty="0" smtClean="0"/>
              <a:t>Project generated lots of ideas; inspiring</a:t>
            </a:r>
          </a:p>
          <a:p>
            <a:pPr lvl="1">
              <a:buFont typeface="Wingdings" panose="05000000000000000000" pitchFamily="2" charset="2"/>
              <a:buChar char="§"/>
            </a:pPr>
            <a:r>
              <a:rPr lang="en-GB" sz="2200" dirty="0" smtClean="0"/>
              <a:t>Gaining knowledge, learning new ways of thinking</a:t>
            </a:r>
          </a:p>
          <a:p>
            <a:pPr lvl="1">
              <a:buFont typeface="Wingdings" panose="05000000000000000000" pitchFamily="2" charset="2"/>
              <a:buChar char="§"/>
            </a:pPr>
            <a:r>
              <a:rPr lang="en-GB" sz="2200" dirty="0" smtClean="0"/>
              <a:t>Primary research as a tool for improvement</a:t>
            </a:r>
          </a:p>
          <a:p>
            <a:r>
              <a:rPr lang="en-GB" sz="2200" dirty="0" smtClean="0"/>
              <a:t>Things that could be done better:</a:t>
            </a:r>
          </a:p>
          <a:p>
            <a:pPr lvl="1">
              <a:buFont typeface="Wingdings" panose="05000000000000000000" pitchFamily="2" charset="2"/>
              <a:buChar char="§"/>
            </a:pPr>
            <a:r>
              <a:rPr lang="en-GB" sz="2200" dirty="0" smtClean="0"/>
              <a:t>Time management – more time should be spent on doing, not thinking and reading</a:t>
            </a:r>
          </a:p>
          <a:p>
            <a:pPr lvl="1">
              <a:buFont typeface="Wingdings" panose="05000000000000000000" pitchFamily="2" charset="2"/>
              <a:buChar char="§"/>
            </a:pPr>
            <a:r>
              <a:rPr lang="en-GB" sz="2200" dirty="0" smtClean="0"/>
              <a:t>Focus group could do with more participants</a:t>
            </a:r>
          </a:p>
          <a:p>
            <a:r>
              <a:rPr lang="en-GB" sz="2200" dirty="0" smtClean="0"/>
              <a:t>The project findings are already being put into practice. The session for the students is being organised on the subject of poetry</a:t>
            </a:r>
            <a:endParaRPr lang="en-GB" sz="2200" dirty="0"/>
          </a:p>
        </p:txBody>
      </p:sp>
      <p:sp>
        <p:nvSpPr>
          <p:cNvPr id="6" name="Slide Number Placeholder 5">
            <a:extLst>
              <a:ext uri="{FF2B5EF4-FFF2-40B4-BE49-F238E27FC236}">
                <a16:creationId xmlns:a16="http://schemas.microsoft.com/office/drawing/2014/main" id="{F5BC98A2-300D-5046-AA8D-A40F3883E2D4}"/>
              </a:ext>
            </a:extLst>
          </p:cNvPr>
          <p:cNvSpPr>
            <a:spLocks noGrp="1"/>
          </p:cNvSpPr>
          <p:nvPr>
            <p:ph type="sldNum" sz="quarter" idx="4"/>
          </p:nvPr>
        </p:nvSpPr>
        <p:spPr/>
        <p:txBody>
          <a:bodyPr/>
          <a:lstStyle/>
          <a:p>
            <a:fld id="{2CC19541-5F6E-2C4C-BF21-196C1C8E2E31}" type="slidenum">
              <a:rPr lang="en-GB" smtClean="0"/>
              <a:pPr/>
              <a:t>17</a:t>
            </a:fld>
            <a:r>
              <a:rPr lang="en-GB"/>
              <a:t> </a:t>
            </a:r>
            <a:endParaRPr lang="en-GB" dirty="0"/>
          </a:p>
        </p:txBody>
      </p:sp>
    </p:spTree>
    <p:extLst>
      <p:ext uri="{BB962C8B-B14F-4D97-AF65-F5344CB8AC3E}">
        <p14:creationId xmlns:p14="http://schemas.microsoft.com/office/powerpoint/2010/main" val="171988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3070-6BB7-B846-86AC-45D9C6F7E385}"/>
              </a:ext>
            </a:extLst>
          </p:cNvPr>
          <p:cNvSpPr>
            <a:spLocks noGrp="1"/>
          </p:cNvSpPr>
          <p:nvPr>
            <p:ph type="ctrTitle"/>
          </p:nvPr>
        </p:nvSpPr>
        <p:spPr/>
        <p:txBody>
          <a:bodyPr/>
          <a:lstStyle/>
          <a:p>
            <a:r>
              <a:rPr lang="en-US" dirty="0" smtClean="0"/>
              <a:t>References</a:t>
            </a:r>
            <a:endParaRPr lang="en-US" dirty="0"/>
          </a:p>
        </p:txBody>
      </p:sp>
      <p:sp>
        <p:nvSpPr>
          <p:cNvPr id="4" name="Slide Number Placeholder 3">
            <a:extLst>
              <a:ext uri="{FF2B5EF4-FFF2-40B4-BE49-F238E27FC236}">
                <a16:creationId xmlns:a16="http://schemas.microsoft.com/office/drawing/2014/main" id="{9F2358D5-08DF-4E44-82AF-DF62D1B885D5}"/>
              </a:ext>
            </a:extLst>
          </p:cNvPr>
          <p:cNvSpPr>
            <a:spLocks noGrp="1"/>
          </p:cNvSpPr>
          <p:nvPr>
            <p:ph type="sldNum" sz="quarter" idx="4"/>
          </p:nvPr>
        </p:nvSpPr>
        <p:spPr/>
        <p:txBody>
          <a:bodyPr/>
          <a:lstStyle/>
          <a:p>
            <a:fld id="{2CC19541-5F6E-2C4C-BF21-196C1C8E2E31}" type="slidenum">
              <a:rPr lang="en-GB" smtClean="0"/>
              <a:pPr/>
              <a:t>18</a:t>
            </a:fld>
            <a:r>
              <a:rPr lang="en-GB"/>
              <a:t> </a:t>
            </a:r>
            <a:endParaRPr lang="en-GB" dirty="0"/>
          </a:p>
        </p:txBody>
      </p:sp>
    </p:spTree>
    <p:extLst>
      <p:ext uri="{BB962C8B-B14F-4D97-AF65-F5344CB8AC3E}">
        <p14:creationId xmlns:p14="http://schemas.microsoft.com/office/powerpoint/2010/main" val="1858733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CC19541-5F6E-2C4C-BF21-196C1C8E2E31}" type="slidenum">
              <a:rPr lang="en-GB" smtClean="0"/>
              <a:pPr/>
              <a:t>19</a:t>
            </a:fld>
            <a:r>
              <a:rPr lang="en-GB" smtClean="0"/>
              <a:t> </a:t>
            </a:r>
            <a:endParaRPr lang="en-GB" dirty="0"/>
          </a:p>
        </p:txBody>
      </p:sp>
      <p:sp>
        <p:nvSpPr>
          <p:cNvPr id="7" name="TextBox 6"/>
          <p:cNvSpPr txBox="1"/>
          <p:nvPr/>
        </p:nvSpPr>
        <p:spPr>
          <a:xfrm>
            <a:off x="374904" y="1087501"/>
            <a:ext cx="11628501" cy="3886835"/>
          </a:xfrm>
          <a:prstGeom prst="rect">
            <a:avLst/>
          </a:prstGeom>
          <a:noFill/>
        </p:spPr>
        <p:txBody>
          <a:bodyPr wrap="square" lIns="0" tIns="0" rIns="0" bIns="0" rtlCol="0" anchor="t" anchorCtr="0">
            <a:noAutofit/>
          </a:bodyPr>
          <a:lstStyle/>
          <a:p>
            <a:pPr fontAlgn="base"/>
            <a:r>
              <a:rPr lang="en-US" sz="2000" b="1" dirty="0" smtClean="0"/>
              <a:t>Materials quoted in the presentation:</a:t>
            </a:r>
          </a:p>
          <a:p>
            <a:pPr fontAlgn="base"/>
            <a:endParaRPr lang="en-US" sz="2000" b="1" dirty="0" smtClean="0"/>
          </a:p>
          <a:p>
            <a:pPr fontAlgn="base"/>
            <a:endParaRPr lang="en-US" sz="2000" dirty="0"/>
          </a:p>
          <a:p>
            <a:pPr fontAlgn="base"/>
            <a:r>
              <a:rPr lang="en-US" sz="2000" dirty="0"/>
              <a:t>Bloom, A. (2023) </a:t>
            </a:r>
            <a:r>
              <a:rPr lang="en-US" sz="2000" i="1" dirty="0"/>
              <a:t>How do Performance students relate to information literacy? </a:t>
            </a:r>
            <a:r>
              <a:rPr lang="en-US" sz="2000" dirty="0"/>
              <a:t>MA Dissertation</a:t>
            </a:r>
            <a:r>
              <a:rPr lang="en-US" sz="2000" i="1" dirty="0"/>
              <a:t>, </a:t>
            </a:r>
            <a:r>
              <a:rPr lang="en-US" sz="2000" dirty="0"/>
              <a:t>University of the Arts London. Unpublished</a:t>
            </a:r>
            <a:r>
              <a:rPr lang="en-US" sz="2000" dirty="0" smtClean="0"/>
              <a:t>.</a:t>
            </a:r>
          </a:p>
          <a:p>
            <a:pPr fontAlgn="base"/>
            <a:endParaRPr lang="en-US" sz="2000" dirty="0"/>
          </a:p>
          <a:p>
            <a:pPr fontAlgn="base"/>
            <a:r>
              <a:rPr lang="en-US" sz="2000" dirty="0" err="1" smtClean="0"/>
              <a:t>Faix</a:t>
            </a:r>
            <a:r>
              <a:rPr lang="en-US" sz="2000" dirty="0"/>
              <a:t>, A. (2014) 'Assisting students to identify sources: an investigation', </a:t>
            </a:r>
            <a:r>
              <a:rPr lang="en-US" sz="2000" i="1" dirty="0"/>
              <a:t>Library Review, </a:t>
            </a:r>
            <a:r>
              <a:rPr lang="en-US" sz="2000" dirty="0"/>
              <a:t>63(8/9), pp. 624-636. Available at:  </a:t>
            </a:r>
            <a:r>
              <a:rPr lang="en-US" sz="2000" u="sng" dirty="0">
                <a:hlinkClick r:id="rId2"/>
              </a:rPr>
              <a:t>https://doi.org/10.1108/LR-07-2013-0100.</a:t>
            </a:r>
            <a:r>
              <a:rPr lang="en-US" sz="2000" dirty="0"/>
              <a:t> </a:t>
            </a:r>
            <a:endParaRPr lang="en-US" sz="2000" dirty="0" smtClean="0"/>
          </a:p>
          <a:p>
            <a:pPr fontAlgn="base"/>
            <a:endParaRPr lang="en-US" sz="2000" dirty="0"/>
          </a:p>
          <a:p>
            <a:pPr fontAlgn="base"/>
            <a:r>
              <a:rPr lang="en-GB" sz="2000" dirty="0" err="1"/>
              <a:t>Shigwan</a:t>
            </a:r>
            <a:r>
              <a:rPr lang="en-GB" sz="2000" dirty="0"/>
              <a:t>, R. (2014) 'Information Literacy; a source of self learning', </a:t>
            </a:r>
            <a:r>
              <a:rPr lang="en-GB" sz="2000" i="1" dirty="0"/>
              <a:t>Bulletin of the Deccan College Research Institute, </a:t>
            </a:r>
            <a:r>
              <a:rPr lang="en-GB" sz="2000" dirty="0"/>
              <a:t>74, pp. 329-343. Available at: </a:t>
            </a:r>
            <a:r>
              <a:rPr lang="en-GB" sz="2000" u="sng" dirty="0">
                <a:hlinkClick r:id="rId3"/>
              </a:rPr>
              <a:t>http://www.jstor.org/stable/26264712</a:t>
            </a:r>
            <a:r>
              <a:rPr lang="en-GB" sz="2000" dirty="0"/>
              <a:t> (Accessed: 15 December 2023). </a:t>
            </a:r>
          </a:p>
          <a:p>
            <a:pPr fontAlgn="base"/>
            <a:endParaRPr lang="en-US" sz="2000" dirty="0" smtClean="0"/>
          </a:p>
          <a:p>
            <a:pPr fontAlgn="base"/>
            <a:endParaRPr lang="en-US" sz="2000" dirty="0"/>
          </a:p>
          <a:p>
            <a:pPr fontAlgn="base"/>
            <a:endParaRPr lang="en-US" sz="2000" dirty="0"/>
          </a:p>
          <a:p>
            <a:pPr fontAlgn="base"/>
            <a:endParaRPr lang="en-US" sz="2000" dirty="0"/>
          </a:p>
          <a:p>
            <a:pPr fontAlgn="base"/>
            <a:endParaRPr lang="en-US" sz="2000" dirty="0"/>
          </a:p>
        </p:txBody>
      </p:sp>
    </p:spTree>
    <p:extLst>
      <p:ext uri="{BB962C8B-B14F-4D97-AF65-F5344CB8AC3E}">
        <p14:creationId xmlns:p14="http://schemas.microsoft.com/office/powerpoint/2010/main" val="27390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7575" y="391302"/>
            <a:ext cx="11404446" cy="551974"/>
          </a:xfrm>
        </p:spPr>
        <p:txBody>
          <a:bodyPr/>
          <a:lstStyle/>
          <a:p>
            <a:r>
              <a:rPr lang="en-GB" dirty="0" smtClean="0"/>
              <a:t>Research question</a:t>
            </a:r>
            <a:endParaRPr lang="en-GB" dirty="0"/>
          </a:p>
        </p:txBody>
      </p:sp>
      <p:sp>
        <p:nvSpPr>
          <p:cNvPr id="5" name="Slide Number Placeholder 4"/>
          <p:cNvSpPr>
            <a:spLocks noGrp="1"/>
          </p:cNvSpPr>
          <p:nvPr>
            <p:ph type="sldNum" sz="quarter" idx="4"/>
          </p:nvPr>
        </p:nvSpPr>
        <p:spPr/>
        <p:txBody>
          <a:bodyPr/>
          <a:lstStyle/>
          <a:p>
            <a:fld id="{2CC19541-5F6E-2C4C-BF21-196C1C8E2E31}" type="slidenum">
              <a:rPr lang="en-GB" smtClean="0"/>
              <a:pPr/>
              <a:t>2</a:t>
            </a:fld>
            <a:r>
              <a:rPr lang="en-GB" smtClean="0"/>
              <a:t> </a:t>
            </a:r>
            <a:endParaRPr lang="en-GB" dirty="0"/>
          </a:p>
        </p:txBody>
      </p:sp>
      <p:sp>
        <p:nvSpPr>
          <p:cNvPr id="6" name="Rectangle 5"/>
          <p:cNvSpPr/>
          <p:nvPr/>
        </p:nvSpPr>
        <p:spPr>
          <a:xfrm>
            <a:off x="1022794" y="1417320"/>
            <a:ext cx="10552176" cy="5324535"/>
          </a:xfrm>
          <a:prstGeom prst="rect">
            <a:avLst/>
          </a:prstGeom>
        </p:spPr>
        <p:txBody>
          <a:bodyPr wrap="square">
            <a:spAutoFit/>
          </a:bodyPr>
          <a:lstStyle/>
          <a:p>
            <a:pPr marL="228600">
              <a:lnSpc>
                <a:spcPct val="130000"/>
              </a:lnSpc>
              <a:spcAft>
                <a:spcPts val="0"/>
              </a:spcAft>
            </a:pPr>
            <a:r>
              <a:rPr lang="en-GB" sz="4000" dirty="0">
                <a:solidFill>
                  <a:schemeClr val="bg1"/>
                </a:solidFill>
                <a:latin typeface="Arial" panose="020B0604020202020204" pitchFamily="34" charset="0"/>
                <a:ea typeface="Times New Roman" panose="02020603050405020304" pitchFamily="18" charset="0"/>
                <a:cs typeface="Arial" panose="020B0604020202020204" pitchFamily="34" charset="0"/>
              </a:rPr>
              <a:t>How as Course Librarians </a:t>
            </a:r>
            <a:r>
              <a:rPr lang="en-GB"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can we better </a:t>
            </a:r>
            <a:r>
              <a:rPr lang="en-GB" sz="4000" dirty="0">
                <a:solidFill>
                  <a:schemeClr val="bg1"/>
                </a:solidFill>
                <a:latin typeface="Arial" panose="020B0604020202020204" pitchFamily="34" charset="0"/>
                <a:ea typeface="Times New Roman" panose="02020603050405020304" pitchFamily="18" charset="0"/>
                <a:cs typeface="Arial" panose="020B0604020202020204" pitchFamily="34" charset="0"/>
              </a:rPr>
              <a:t>support our Wimbledon students in evaluating and using variety of library resources to promote sustainability and help students to include their voices</a:t>
            </a:r>
            <a:r>
              <a:rPr lang="en-GB"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228600">
              <a:spcAft>
                <a:spcPts val="0"/>
              </a:spcAft>
            </a:pPr>
            <a:endParaRPr lang="en-GB"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28600">
              <a:spcAft>
                <a:spcPts val="0"/>
              </a:spcAft>
            </a:pPr>
            <a:endParaRPr lang="en-GB"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137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CC19541-5F6E-2C4C-BF21-196C1C8E2E31}" type="slidenum">
              <a:rPr lang="en-GB" smtClean="0"/>
              <a:pPr/>
              <a:t>20</a:t>
            </a:fld>
            <a:r>
              <a:rPr lang="en-GB" smtClean="0"/>
              <a:t> </a:t>
            </a:r>
            <a:endParaRPr lang="en-GB" dirty="0"/>
          </a:p>
        </p:txBody>
      </p:sp>
      <p:sp>
        <p:nvSpPr>
          <p:cNvPr id="7" name="TextBox 6"/>
          <p:cNvSpPr txBox="1"/>
          <p:nvPr/>
        </p:nvSpPr>
        <p:spPr>
          <a:xfrm>
            <a:off x="192024" y="237744"/>
            <a:ext cx="11628501" cy="5632704"/>
          </a:xfrm>
          <a:prstGeom prst="rect">
            <a:avLst/>
          </a:prstGeom>
          <a:noFill/>
        </p:spPr>
        <p:txBody>
          <a:bodyPr wrap="square" lIns="0" tIns="0" rIns="0" bIns="0" rtlCol="0" anchor="t" anchorCtr="0">
            <a:noAutofit/>
          </a:bodyPr>
          <a:lstStyle/>
          <a:p>
            <a:pPr fontAlgn="base"/>
            <a:r>
              <a:rPr lang="en-US" sz="1400" b="1" dirty="0" smtClean="0"/>
              <a:t>List of references (the whole project)</a:t>
            </a:r>
            <a:endParaRPr lang="en-US" sz="1400" dirty="0" smtClean="0"/>
          </a:p>
          <a:p>
            <a:pPr fontAlgn="base"/>
            <a:endParaRPr lang="en-US" sz="1400" dirty="0"/>
          </a:p>
          <a:p>
            <a:pPr fontAlgn="base"/>
            <a:r>
              <a:rPr lang="en-US" sz="1400" dirty="0"/>
              <a:t>Allison, B., Owen, A., Rothwell, A., O'Sullivan, T., Rice, J., Saunders, C. (2016) </a:t>
            </a:r>
            <a:r>
              <a:rPr lang="en-US" sz="1400" i="1" dirty="0"/>
              <a:t>Research skills for students. </a:t>
            </a:r>
            <a:r>
              <a:rPr lang="en-US" sz="1400" dirty="0"/>
              <a:t>London: Routledge. </a:t>
            </a:r>
          </a:p>
          <a:p>
            <a:pPr fontAlgn="base"/>
            <a:endParaRPr lang="en-US" sz="1400" dirty="0" smtClean="0"/>
          </a:p>
          <a:p>
            <a:pPr fontAlgn="base"/>
            <a:r>
              <a:rPr lang="en-US" sz="1400" dirty="0" smtClean="0"/>
              <a:t>Banks</a:t>
            </a:r>
            <a:r>
              <a:rPr lang="en-US" sz="1400" dirty="0"/>
              <a:t>, S. (2016) 'Everyday ethics in professional life: social work as ethics work', </a:t>
            </a:r>
            <a:r>
              <a:rPr lang="en-US" sz="1400" i="1" dirty="0"/>
              <a:t>Ethics and social welfare, </a:t>
            </a:r>
            <a:r>
              <a:rPr lang="en-US" sz="1400" dirty="0"/>
              <a:t>10(1), pp. 35-52. Available at: </a:t>
            </a:r>
            <a:r>
              <a:rPr lang="en-US" sz="1400" u="sng" dirty="0">
                <a:hlinkClick r:id="rId2"/>
              </a:rPr>
              <a:t>https://doi.org/10.1080/17496535.2015.1126623.</a:t>
            </a:r>
            <a:r>
              <a:rPr lang="en-US" sz="1400" dirty="0"/>
              <a:t> </a:t>
            </a:r>
          </a:p>
          <a:p>
            <a:pPr fontAlgn="base"/>
            <a:endParaRPr lang="en-US" sz="1400" dirty="0" smtClean="0"/>
          </a:p>
          <a:p>
            <a:pPr fontAlgn="base"/>
            <a:r>
              <a:rPr lang="en-US" sz="1400" dirty="0" smtClean="0"/>
              <a:t>Bell</a:t>
            </a:r>
            <a:r>
              <a:rPr lang="en-US" sz="1400" dirty="0"/>
              <a:t>, J., Waters, S. (2018) </a:t>
            </a:r>
            <a:r>
              <a:rPr lang="en-US" sz="1400" i="1" dirty="0"/>
              <a:t>Doing your research project: a guide for first-time researchers. </a:t>
            </a:r>
            <a:r>
              <a:rPr lang="en-US" sz="1400" dirty="0"/>
              <a:t>London, England, New York, New York: McGraw-Hill Education. </a:t>
            </a:r>
          </a:p>
          <a:p>
            <a:pPr fontAlgn="base"/>
            <a:endParaRPr lang="en-US" sz="1400" dirty="0" smtClean="0"/>
          </a:p>
          <a:p>
            <a:pPr fontAlgn="base"/>
            <a:r>
              <a:rPr lang="en-US" sz="1400" dirty="0" smtClean="0"/>
              <a:t>Bloom</a:t>
            </a:r>
            <a:r>
              <a:rPr lang="en-US" sz="1400" dirty="0"/>
              <a:t>, A. (2023) </a:t>
            </a:r>
            <a:r>
              <a:rPr lang="en-US" sz="1400" i="1" dirty="0"/>
              <a:t>How do Performance students relate to information literacy? </a:t>
            </a:r>
            <a:r>
              <a:rPr lang="en-US" sz="1400" dirty="0"/>
              <a:t>MA Dissertation</a:t>
            </a:r>
            <a:r>
              <a:rPr lang="en-US" sz="1400" i="1" dirty="0"/>
              <a:t>, </a:t>
            </a:r>
            <a:r>
              <a:rPr lang="en-US" sz="1400" dirty="0"/>
              <a:t>University of the Arts London. Unpublished. </a:t>
            </a:r>
          </a:p>
          <a:p>
            <a:pPr fontAlgn="base"/>
            <a:endParaRPr lang="en-US" sz="1400" dirty="0" smtClean="0"/>
          </a:p>
          <a:p>
            <a:pPr fontAlgn="base"/>
            <a:r>
              <a:rPr lang="en-US" sz="1400" dirty="0" smtClean="0"/>
              <a:t>Carlin</a:t>
            </a:r>
            <a:r>
              <a:rPr lang="en-US" sz="1400" dirty="0"/>
              <a:t>, J.A. (2019) 'Artists' books as catalysts for social change', </a:t>
            </a:r>
            <a:r>
              <a:rPr lang="en-US" sz="1400" i="1" dirty="0"/>
              <a:t>Art Libraries Journal, </a:t>
            </a:r>
            <a:r>
              <a:rPr lang="en-US" sz="1400" dirty="0"/>
              <a:t>44(1), pp. 2-8. Available at: </a:t>
            </a:r>
            <a:r>
              <a:rPr lang="en-US" sz="1400" u="sng" dirty="0">
                <a:hlinkClick r:id="rId3"/>
              </a:rPr>
              <a:t>https://doi.org/10.1017/alj.2018.34.</a:t>
            </a:r>
            <a:r>
              <a:rPr lang="en-US" sz="1400" dirty="0"/>
              <a:t> </a:t>
            </a:r>
          </a:p>
          <a:p>
            <a:pPr fontAlgn="base"/>
            <a:endParaRPr lang="en-US" sz="1400" dirty="0" smtClean="0"/>
          </a:p>
          <a:p>
            <a:pPr fontAlgn="base"/>
            <a:r>
              <a:rPr lang="en-US" sz="1400" dirty="0" smtClean="0"/>
              <a:t>Chen</a:t>
            </a:r>
            <a:r>
              <a:rPr lang="en-US" sz="1400" dirty="0"/>
              <a:t>, K, Lin, P. (2011) 'Information literacy in university library user education', </a:t>
            </a:r>
            <a:r>
              <a:rPr lang="en-US" sz="1400" i="1" dirty="0" err="1"/>
              <a:t>Aslib</a:t>
            </a:r>
            <a:r>
              <a:rPr lang="en-US" sz="1400" i="1" dirty="0"/>
              <a:t> Proceedings, </a:t>
            </a:r>
            <a:r>
              <a:rPr lang="en-US" sz="1400" dirty="0"/>
              <a:t>63(4), pp. 399-418. Available at: </a:t>
            </a:r>
            <a:r>
              <a:rPr lang="en-US" sz="1400" u="sng" dirty="0"/>
              <a:t>https://</a:t>
            </a:r>
            <a:r>
              <a:rPr lang="en-US" sz="1400" u="sng" dirty="0" smtClean="0"/>
              <a:t>doi.org/10.1108/00012531111148967.</a:t>
            </a:r>
            <a:endParaRPr lang="en-US" sz="1400" dirty="0"/>
          </a:p>
          <a:p>
            <a:pPr fontAlgn="base"/>
            <a:endParaRPr lang="en-US" sz="1400" dirty="0" smtClean="0"/>
          </a:p>
          <a:p>
            <a:pPr fontAlgn="base"/>
            <a:r>
              <a:rPr lang="en-US" sz="1400" dirty="0" smtClean="0"/>
              <a:t>Costello</a:t>
            </a:r>
            <a:r>
              <a:rPr lang="en-US" sz="1400" dirty="0"/>
              <a:t>, P.J.M. (2003) Action research. London: Continuum. </a:t>
            </a:r>
          </a:p>
          <a:p>
            <a:pPr fontAlgn="base"/>
            <a:endParaRPr lang="en-US" sz="1400" dirty="0" smtClean="0"/>
          </a:p>
          <a:p>
            <a:pPr fontAlgn="base"/>
            <a:r>
              <a:rPr lang="en-US" sz="1400" dirty="0" smtClean="0"/>
              <a:t>Currie</a:t>
            </a:r>
            <a:r>
              <a:rPr lang="en-US" sz="1400" dirty="0"/>
              <a:t>, L., Devlin, F., </a:t>
            </a:r>
            <a:r>
              <a:rPr lang="en-US" sz="1400" dirty="0" err="1"/>
              <a:t>Emde</a:t>
            </a:r>
            <a:r>
              <a:rPr lang="en-US" sz="1400" dirty="0"/>
              <a:t>, J., Graves, K. (2010) 'Undergraduate search strategies and evaluation criteria: Searching for credible sources', </a:t>
            </a:r>
            <a:r>
              <a:rPr lang="en-US" sz="1400" i="1" dirty="0"/>
              <a:t>New Library World, </a:t>
            </a:r>
            <a:r>
              <a:rPr lang="en-US" sz="1400" dirty="0"/>
              <a:t>111(3/4), pp. 113-124. Available at: </a:t>
            </a:r>
            <a:r>
              <a:rPr lang="en-US" sz="1400" u="sng" dirty="0">
                <a:hlinkClick r:id="rId4"/>
              </a:rPr>
              <a:t>https://doi.org/10.1108/03074801011027628.</a:t>
            </a:r>
            <a:r>
              <a:rPr lang="en-US" sz="1400" dirty="0"/>
              <a:t> </a:t>
            </a:r>
          </a:p>
          <a:p>
            <a:pPr fontAlgn="base"/>
            <a:endParaRPr lang="en-US" sz="1400" i="1" dirty="0" smtClean="0"/>
          </a:p>
          <a:p>
            <a:pPr fontAlgn="base"/>
            <a:r>
              <a:rPr lang="en-US" sz="1400" i="1" dirty="0" smtClean="0"/>
              <a:t>Ethical </a:t>
            </a:r>
            <a:r>
              <a:rPr lang="en-US" sz="1400" i="1" dirty="0"/>
              <a:t>Guidelines for Educational Research, fourth edition (2018). </a:t>
            </a:r>
            <a:r>
              <a:rPr lang="en-US" sz="1400" dirty="0"/>
              <a:t>Available at: </a:t>
            </a:r>
            <a:r>
              <a:rPr lang="en-US" sz="1400" dirty="0">
                <a:hlinkClick r:id="rId5"/>
              </a:rPr>
              <a:t>https://www.bera.ac.uk/publication/ethical-guidelines-for-educational-research-2018-online</a:t>
            </a:r>
            <a:r>
              <a:rPr lang="en-US" sz="1400" dirty="0"/>
              <a:t> (Accessed: Jan 16, 2024). </a:t>
            </a:r>
            <a:endParaRPr lang="en-US" sz="1400" dirty="0" smtClean="0"/>
          </a:p>
          <a:p>
            <a:pPr fontAlgn="base"/>
            <a:endParaRPr lang="en-US" sz="1400" dirty="0"/>
          </a:p>
          <a:p>
            <a:pPr fontAlgn="base"/>
            <a:endParaRPr lang="en-US" sz="1400" dirty="0"/>
          </a:p>
        </p:txBody>
      </p:sp>
    </p:spTree>
    <p:extLst>
      <p:ext uri="{BB962C8B-B14F-4D97-AF65-F5344CB8AC3E}">
        <p14:creationId xmlns:p14="http://schemas.microsoft.com/office/powerpoint/2010/main" val="204378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lgn="r"/>
            <a:r>
              <a:rPr lang="en-GB" smtClean="0"/>
              <a:t>Presentation Title [To change text: Insert &gt; Header and Footer]</a:t>
            </a:r>
            <a:endParaRPr lang="en-GB" dirty="0"/>
          </a:p>
        </p:txBody>
      </p:sp>
      <p:sp>
        <p:nvSpPr>
          <p:cNvPr id="6" name="Slide Number Placeholder 5"/>
          <p:cNvSpPr>
            <a:spLocks noGrp="1"/>
          </p:cNvSpPr>
          <p:nvPr>
            <p:ph type="sldNum" sz="quarter" idx="4"/>
          </p:nvPr>
        </p:nvSpPr>
        <p:spPr/>
        <p:txBody>
          <a:bodyPr/>
          <a:lstStyle/>
          <a:p>
            <a:fld id="{2CC19541-5F6E-2C4C-BF21-196C1C8E2E31}" type="slidenum">
              <a:rPr lang="en-GB" smtClean="0"/>
              <a:pPr/>
              <a:t>21</a:t>
            </a:fld>
            <a:r>
              <a:rPr lang="en-GB" smtClean="0"/>
              <a:t> </a:t>
            </a:r>
            <a:endParaRPr lang="en-GB" dirty="0"/>
          </a:p>
        </p:txBody>
      </p:sp>
      <p:sp>
        <p:nvSpPr>
          <p:cNvPr id="7" name="TextBox 6"/>
          <p:cNvSpPr txBox="1"/>
          <p:nvPr/>
        </p:nvSpPr>
        <p:spPr>
          <a:xfrm>
            <a:off x="237744" y="182880"/>
            <a:ext cx="11628501" cy="6157994"/>
          </a:xfrm>
          <a:prstGeom prst="rect">
            <a:avLst/>
          </a:prstGeom>
          <a:noFill/>
        </p:spPr>
        <p:txBody>
          <a:bodyPr wrap="square" lIns="0" tIns="0" rIns="0" bIns="0" rtlCol="0" anchor="t" anchorCtr="0">
            <a:noAutofit/>
          </a:bodyPr>
          <a:lstStyle/>
          <a:p>
            <a:pPr fontAlgn="base"/>
            <a:r>
              <a:rPr lang="en-US" sz="1400" dirty="0" err="1" smtClean="0"/>
              <a:t>Faix</a:t>
            </a:r>
            <a:r>
              <a:rPr lang="en-US" sz="1400" dirty="0"/>
              <a:t>, A. (2014) 'Assisting students to identify sources: an investigation', </a:t>
            </a:r>
            <a:r>
              <a:rPr lang="en-US" sz="1400" i="1" dirty="0"/>
              <a:t>Library Review, </a:t>
            </a:r>
            <a:r>
              <a:rPr lang="en-US" sz="1400" dirty="0"/>
              <a:t>63(8/9), pp. 624-636. Available at:  </a:t>
            </a:r>
            <a:r>
              <a:rPr lang="en-US" sz="1400" u="sng" dirty="0">
                <a:hlinkClick r:id="rId2"/>
              </a:rPr>
              <a:t>https://doi.org/10.1108/LR-07-2013-0100.</a:t>
            </a:r>
            <a:r>
              <a:rPr lang="en-US" sz="1400" dirty="0"/>
              <a:t> </a:t>
            </a:r>
          </a:p>
          <a:p>
            <a:pPr fontAlgn="base"/>
            <a:endParaRPr lang="en-US" sz="1400" dirty="0" smtClean="0"/>
          </a:p>
          <a:p>
            <a:pPr fontAlgn="base"/>
            <a:r>
              <a:rPr lang="en-US" sz="1400" dirty="0" err="1" smtClean="0"/>
              <a:t>Gamtso</a:t>
            </a:r>
            <a:r>
              <a:rPr lang="en-US" sz="1400" dirty="0"/>
              <a:t>, Carolyn B., Paterson, Susanne F. 'Guiding Students from Consuming Information to Creating Knowledge: A Freshman English Library Instruction Collaboration. ', </a:t>
            </a:r>
            <a:r>
              <a:rPr lang="en-US" sz="1400" i="1" dirty="0"/>
              <a:t>Communications in Information Literacy, </a:t>
            </a:r>
            <a:r>
              <a:rPr lang="en-US" sz="1400" dirty="0"/>
              <a:t>5(2), pp. 117-126. Available at: </a:t>
            </a:r>
            <a:r>
              <a:rPr lang="en-US" sz="1400" u="sng" dirty="0">
                <a:hlinkClick r:id="rId3"/>
              </a:rPr>
              <a:t>https://doi.org/10.15760/comminfolit.2012.5.2.107.</a:t>
            </a:r>
            <a:r>
              <a:rPr lang="en-US" sz="1400" dirty="0"/>
              <a:t> </a:t>
            </a:r>
          </a:p>
          <a:p>
            <a:pPr fontAlgn="base"/>
            <a:endParaRPr lang="en-US" sz="1400" dirty="0" smtClean="0"/>
          </a:p>
          <a:p>
            <a:pPr fontAlgn="base"/>
            <a:r>
              <a:rPr lang="en-US" sz="1400" dirty="0" smtClean="0"/>
              <a:t>Gray</a:t>
            </a:r>
            <a:r>
              <a:rPr lang="en-US" sz="1400" dirty="0"/>
              <a:t>, C. and </a:t>
            </a:r>
            <a:r>
              <a:rPr lang="en-US" sz="1400" dirty="0" err="1"/>
              <a:t>Malins</a:t>
            </a:r>
            <a:r>
              <a:rPr lang="en-US" sz="1400" dirty="0"/>
              <a:t>, J. (2016) 'Interpreting the map: methods of evaluation and analysis' In: </a:t>
            </a:r>
            <a:r>
              <a:rPr lang="en-US" sz="1400" i="1" dirty="0"/>
              <a:t>Visualizing Research</a:t>
            </a:r>
            <a:r>
              <a:rPr lang="en-US" sz="1400" dirty="0"/>
              <a:t> Routledge, pp. 129-158. </a:t>
            </a:r>
          </a:p>
          <a:p>
            <a:pPr fontAlgn="base"/>
            <a:endParaRPr lang="en-US" sz="1400" dirty="0" smtClean="0"/>
          </a:p>
          <a:p>
            <a:pPr fontAlgn="base"/>
            <a:r>
              <a:rPr lang="en-US" sz="1400" dirty="0" smtClean="0"/>
              <a:t>Harvard </a:t>
            </a:r>
            <a:r>
              <a:rPr lang="en-US" sz="1400" dirty="0"/>
              <a:t>University </a:t>
            </a:r>
            <a:r>
              <a:rPr lang="en-US" sz="1400" i="1" dirty="0"/>
              <a:t>Strategies for Qualitative Interviews. </a:t>
            </a:r>
            <a:r>
              <a:rPr lang="en-US" sz="1400" dirty="0"/>
              <a:t>Available at: </a:t>
            </a:r>
            <a:r>
              <a:rPr lang="en-US" sz="1400" dirty="0">
                <a:hlinkClick r:id="rId4"/>
              </a:rPr>
              <a:t>https://sociology.fas.harvard.edu/files/sociology/files/interview_strategies.pdf</a:t>
            </a:r>
            <a:r>
              <a:rPr lang="en-US" sz="1400" dirty="0"/>
              <a:t> (Accessed: 30 December 2023). </a:t>
            </a:r>
          </a:p>
          <a:p>
            <a:pPr fontAlgn="base"/>
            <a:endParaRPr lang="en-US" sz="1400" dirty="0" smtClean="0"/>
          </a:p>
          <a:p>
            <a:pPr fontAlgn="base"/>
            <a:r>
              <a:rPr lang="en-US" sz="1400" dirty="0" err="1" smtClean="0"/>
              <a:t>Hauke</a:t>
            </a:r>
            <a:r>
              <a:rPr lang="en-US" sz="1400" dirty="0"/>
              <a:t>, P. (2018), ‘From information literacy to green literacy: training librarians as trainers for sustainability literacy.’ </a:t>
            </a:r>
            <a:r>
              <a:rPr lang="en-US" sz="1400" i="1" dirty="0"/>
              <a:t>IFLA World Library and Information Conference (WLIC)</a:t>
            </a:r>
            <a:r>
              <a:rPr lang="en-US" sz="1400" dirty="0"/>
              <a:t>, Kuala Lumpur, Malaysia, 24-30 August, Available at: </a:t>
            </a:r>
            <a:r>
              <a:rPr lang="en-US" sz="1400" u="sng" dirty="0">
                <a:hlinkClick r:id="rId5"/>
              </a:rPr>
              <a:t>https://library.ifla.org/id/eprint/2147/1/116-hauke-en.pdf</a:t>
            </a:r>
            <a:r>
              <a:rPr lang="en-US" sz="1400" dirty="0"/>
              <a:t> (Accessed: 30 December 2023</a:t>
            </a:r>
            <a:r>
              <a:rPr lang="en-US" sz="1400" dirty="0" smtClean="0"/>
              <a:t>).</a:t>
            </a:r>
          </a:p>
          <a:p>
            <a:pPr fontAlgn="base"/>
            <a:endParaRPr lang="en-US" sz="1400" dirty="0"/>
          </a:p>
          <a:p>
            <a:pPr fontAlgn="base"/>
            <a:r>
              <a:rPr lang="en-US" sz="1400" dirty="0"/>
              <a:t>INTRAC, </a:t>
            </a:r>
            <a:r>
              <a:rPr lang="en-US" sz="1400" i="1" dirty="0"/>
              <a:t>Surveys and questionnaires. </a:t>
            </a:r>
            <a:r>
              <a:rPr lang="en-US" sz="1400" dirty="0"/>
              <a:t>Available at: </a:t>
            </a:r>
            <a:r>
              <a:rPr lang="en-US" sz="1400" dirty="0">
                <a:hlinkClick r:id="rId6"/>
              </a:rPr>
              <a:t>https://www.intrac.org/wpcms/wp-content/uploads/2017/01/Surveys-and-questionnaires.pdf</a:t>
            </a:r>
            <a:r>
              <a:rPr lang="en-US" sz="1400" dirty="0"/>
              <a:t> (Accessed: 10 January 2024). </a:t>
            </a:r>
          </a:p>
          <a:p>
            <a:pPr fontAlgn="base"/>
            <a:endParaRPr lang="en-US" sz="1400" dirty="0" smtClean="0"/>
          </a:p>
          <a:p>
            <a:pPr fontAlgn="base"/>
            <a:r>
              <a:rPr lang="en-US" sz="1400" dirty="0" err="1" smtClean="0"/>
              <a:t>Kamińska</a:t>
            </a:r>
            <a:r>
              <a:rPr lang="en-US" sz="1400" dirty="0"/>
              <a:t>, A.M., </a:t>
            </a:r>
            <a:r>
              <a:rPr lang="en-US" sz="1400" dirty="0" err="1"/>
              <a:t>Opaliński</a:t>
            </a:r>
            <a:r>
              <a:rPr lang="en-US" sz="1400" dirty="0"/>
              <a:t>, Ł and </a:t>
            </a:r>
            <a:r>
              <a:rPr lang="en-US" sz="1400" dirty="0" err="1"/>
              <a:t>Wyciślik</a:t>
            </a:r>
            <a:r>
              <a:rPr lang="en-US" sz="1400" dirty="0"/>
              <a:t>, Ł (2021) 'The landscapes of sustainability in the library and information science: Systematic literature review', </a:t>
            </a:r>
            <a:r>
              <a:rPr lang="en-US" sz="1400" i="1" dirty="0"/>
              <a:t>Sustainability, </a:t>
            </a:r>
            <a:r>
              <a:rPr lang="en-US" sz="1400" dirty="0"/>
              <a:t>14(1), 441. Available at: </a:t>
            </a:r>
            <a:r>
              <a:rPr lang="en-US" sz="1400" u="sng" dirty="0">
                <a:hlinkClick r:id="rId7"/>
              </a:rPr>
              <a:t>https://doi.org/10.3390/su14010441.</a:t>
            </a:r>
            <a:r>
              <a:rPr lang="en-US" sz="1400" dirty="0"/>
              <a:t> </a:t>
            </a:r>
          </a:p>
          <a:p>
            <a:pPr fontAlgn="base"/>
            <a:endParaRPr lang="en-US" sz="1400" dirty="0" smtClean="0"/>
          </a:p>
          <a:p>
            <a:pPr fontAlgn="base"/>
            <a:r>
              <a:rPr lang="en-US" sz="1400" dirty="0" smtClean="0"/>
              <a:t>Kara</a:t>
            </a:r>
            <a:r>
              <a:rPr lang="en-US" sz="1400" dirty="0"/>
              <a:t>, H. (2015) </a:t>
            </a:r>
            <a:r>
              <a:rPr lang="en-US" sz="1400" i="1" dirty="0"/>
              <a:t>Creative research methods in the social sciences: a practical guide. </a:t>
            </a:r>
            <a:r>
              <a:rPr lang="en-US" sz="1400" dirty="0"/>
              <a:t>Bristol: Policy Press. </a:t>
            </a:r>
          </a:p>
          <a:p>
            <a:pPr fontAlgn="base"/>
            <a:endParaRPr lang="en-US" sz="1400" dirty="0" smtClean="0"/>
          </a:p>
          <a:p>
            <a:pPr fontAlgn="base"/>
            <a:r>
              <a:rPr lang="en-US" sz="1400" dirty="0" err="1" smtClean="0"/>
              <a:t>Kurbanoğlu</a:t>
            </a:r>
            <a:r>
              <a:rPr lang="en-US" sz="1400" dirty="0"/>
              <a:t>, S., </a:t>
            </a:r>
            <a:r>
              <a:rPr lang="en-US" sz="1400" dirty="0" err="1"/>
              <a:t>Boustany</a:t>
            </a:r>
            <a:r>
              <a:rPr lang="en-US" sz="1400" dirty="0"/>
              <a:t>, J. (2014). ‘From Green Libraries to Green Information Literacy’, in: </a:t>
            </a:r>
            <a:r>
              <a:rPr lang="en-US" sz="1400" dirty="0" err="1"/>
              <a:t>Kurbanoğlu</a:t>
            </a:r>
            <a:r>
              <a:rPr lang="en-US" sz="1400" dirty="0"/>
              <a:t>, S. </a:t>
            </a:r>
            <a:r>
              <a:rPr lang="en-US" sz="1400" i="1" dirty="0"/>
              <a:t>et al.</a:t>
            </a:r>
            <a:r>
              <a:rPr lang="en-US" sz="1400" dirty="0"/>
              <a:t> (</a:t>
            </a:r>
            <a:r>
              <a:rPr lang="en-US" sz="1400" dirty="0" err="1"/>
              <a:t>eds</a:t>
            </a:r>
            <a:r>
              <a:rPr lang="en-US" sz="1400" dirty="0"/>
              <a:t>) </a:t>
            </a:r>
            <a:r>
              <a:rPr lang="en-US" sz="1400" i="1" dirty="0"/>
              <a:t>Information Literacy. Lifelong Learning and Digital Citizenship in the 21st Century</a:t>
            </a:r>
            <a:r>
              <a:rPr lang="en-US" sz="1400" dirty="0"/>
              <a:t>. ECIL 2014, </a:t>
            </a:r>
            <a:r>
              <a:rPr lang="en-US" sz="1400" dirty="0" err="1"/>
              <a:t>vol</a:t>
            </a:r>
            <a:r>
              <a:rPr lang="en-US" sz="1400" dirty="0"/>
              <a:t> 492. Cham: Springer. pp. 47-58. Available at: </a:t>
            </a:r>
            <a:r>
              <a:rPr lang="en-US" sz="1400" u="sng" dirty="0">
                <a:hlinkClick r:id="rId8"/>
              </a:rPr>
              <a:t>https://doi.org/10.1007/978-3-319-14136-7_6.</a:t>
            </a:r>
            <a:r>
              <a:rPr lang="en-US" sz="1400" dirty="0"/>
              <a:t> </a:t>
            </a:r>
          </a:p>
          <a:p>
            <a:pPr fontAlgn="base"/>
            <a:r>
              <a:rPr lang="en-US" sz="1400" dirty="0"/>
              <a:t> </a:t>
            </a:r>
          </a:p>
        </p:txBody>
      </p:sp>
    </p:spTree>
    <p:extLst>
      <p:ext uri="{BB962C8B-B14F-4D97-AF65-F5344CB8AC3E}">
        <p14:creationId xmlns:p14="http://schemas.microsoft.com/office/powerpoint/2010/main" val="2123360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CC19541-5F6E-2C4C-BF21-196C1C8E2E31}" type="slidenum">
              <a:rPr lang="en-GB" smtClean="0"/>
              <a:pPr/>
              <a:t>22</a:t>
            </a:fld>
            <a:r>
              <a:rPr lang="en-GB" smtClean="0"/>
              <a:t> </a:t>
            </a:r>
            <a:endParaRPr lang="en-GB" dirty="0"/>
          </a:p>
        </p:txBody>
      </p:sp>
      <p:sp>
        <p:nvSpPr>
          <p:cNvPr id="7" name="TextBox 6"/>
          <p:cNvSpPr txBox="1"/>
          <p:nvPr/>
        </p:nvSpPr>
        <p:spPr>
          <a:xfrm>
            <a:off x="228600" y="283464"/>
            <a:ext cx="11628501" cy="6157994"/>
          </a:xfrm>
          <a:prstGeom prst="rect">
            <a:avLst/>
          </a:prstGeom>
          <a:noFill/>
        </p:spPr>
        <p:txBody>
          <a:bodyPr wrap="square" lIns="0" tIns="0" rIns="0" bIns="0" rtlCol="0" anchor="t" anchorCtr="0">
            <a:noAutofit/>
          </a:bodyPr>
          <a:lstStyle/>
          <a:p>
            <a:pPr fontAlgn="base"/>
            <a:r>
              <a:rPr lang="en-GB" sz="1400" dirty="0"/>
              <a:t>Kwon, D. (2022) 'The rise of </a:t>
            </a:r>
            <a:r>
              <a:rPr lang="en-GB" sz="1400" dirty="0" err="1"/>
              <a:t>citational</a:t>
            </a:r>
            <a:r>
              <a:rPr lang="en-GB" sz="1400" dirty="0"/>
              <a:t> justice: how scholars are making references fairer', </a:t>
            </a:r>
            <a:r>
              <a:rPr lang="en-GB" sz="1400" i="1" dirty="0"/>
              <a:t>Nature, </a:t>
            </a:r>
            <a:r>
              <a:rPr lang="en-GB" sz="1400" dirty="0"/>
              <a:t>603(7902), pp. 568-571. Available at: </a:t>
            </a:r>
            <a:r>
              <a:rPr lang="en-GB" sz="1400" u="sng" dirty="0">
                <a:hlinkClick r:id="rId2"/>
              </a:rPr>
              <a:t>https://doi.org/10.1038/d41586-022-00793-1.</a:t>
            </a:r>
            <a:r>
              <a:rPr lang="en-GB" sz="1400" dirty="0"/>
              <a:t> </a:t>
            </a:r>
            <a:endParaRPr lang="en-GB" sz="1400" dirty="0" smtClean="0"/>
          </a:p>
          <a:p>
            <a:pPr fontAlgn="base"/>
            <a:endParaRPr lang="en-GB" sz="1400" dirty="0"/>
          </a:p>
          <a:p>
            <a:pPr fontAlgn="base"/>
            <a:r>
              <a:rPr lang="en-GB" sz="1400" dirty="0"/>
              <a:t>Matthews, B., Ross, L. (2010) </a:t>
            </a:r>
            <a:r>
              <a:rPr lang="en-GB" sz="1400" i="1" dirty="0"/>
              <a:t>Research methods: a practical guide for the social sciences. </a:t>
            </a:r>
            <a:r>
              <a:rPr lang="en-GB" sz="1400" dirty="0"/>
              <a:t>Harlow: Longman, Pearson Education. </a:t>
            </a:r>
          </a:p>
          <a:p>
            <a:pPr fontAlgn="base"/>
            <a:endParaRPr lang="en-GB" sz="1400" dirty="0" smtClean="0"/>
          </a:p>
          <a:p>
            <a:pPr fontAlgn="base"/>
            <a:r>
              <a:rPr lang="en-GB" sz="1400" dirty="0" err="1"/>
              <a:t>McCombes</a:t>
            </a:r>
            <a:r>
              <a:rPr lang="en-GB" sz="1400" dirty="0"/>
              <a:t>, S. (2022) </a:t>
            </a:r>
            <a:r>
              <a:rPr lang="en-GB" sz="1400" i="1" dirty="0"/>
              <a:t>Writing Strong Research Questions | Criteria &amp; Examples. </a:t>
            </a:r>
            <a:r>
              <a:rPr lang="en-GB" sz="1400" dirty="0"/>
              <a:t>Available at: </a:t>
            </a:r>
            <a:r>
              <a:rPr lang="en-GB" sz="1400" dirty="0">
                <a:hlinkClick r:id="rId3"/>
              </a:rPr>
              <a:t>https://www.scribbr.com/research-process/research-questions/</a:t>
            </a:r>
            <a:r>
              <a:rPr lang="en-GB" sz="1400" dirty="0"/>
              <a:t> (Accessed: Jan 16, 2024</a:t>
            </a:r>
            <a:r>
              <a:rPr lang="en-GB" sz="1400" dirty="0" smtClean="0"/>
              <a:t>).</a:t>
            </a:r>
          </a:p>
          <a:p>
            <a:pPr fontAlgn="base"/>
            <a:endParaRPr lang="en-GB" sz="1400" dirty="0" smtClean="0"/>
          </a:p>
          <a:p>
            <a:pPr fontAlgn="base"/>
            <a:r>
              <a:rPr lang="en-GB" sz="1400" dirty="0" err="1" smtClean="0"/>
              <a:t>Ningi</a:t>
            </a:r>
            <a:r>
              <a:rPr lang="en-GB" sz="1400" dirty="0"/>
              <a:t>, A.I. (2022b) 'Data Presentation in Qualitative Research: The Outcomes of the Pattern of Ideas with the Raw Data', </a:t>
            </a:r>
            <a:r>
              <a:rPr lang="en-GB" sz="1400" i="1" dirty="0"/>
              <a:t>International Journal of Qualitative Research, </a:t>
            </a:r>
            <a:r>
              <a:rPr lang="en-GB" sz="1400" dirty="0"/>
              <a:t>1(3), pp. 196-200. Available at: </a:t>
            </a:r>
            <a:r>
              <a:rPr lang="en-GB" sz="1400" u="sng" dirty="0">
                <a:hlinkClick r:id="rId4"/>
              </a:rPr>
              <a:t>https://doi.org/10.47540/ijqr.v1i3.448.</a:t>
            </a:r>
            <a:r>
              <a:rPr lang="en-GB" sz="1400" dirty="0"/>
              <a:t> </a:t>
            </a:r>
          </a:p>
          <a:p>
            <a:pPr fontAlgn="base"/>
            <a:endParaRPr lang="en-GB" sz="1400" dirty="0" smtClean="0"/>
          </a:p>
          <a:p>
            <a:pPr fontAlgn="base"/>
            <a:r>
              <a:rPr lang="en-GB" sz="1400" dirty="0" smtClean="0"/>
              <a:t>Paterson</a:t>
            </a:r>
            <a:r>
              <a:rPr lang="en-GB" sz="1400" dirty="0"/>
              <a:t>, S.F., </a:t>
            </a:r>
            <a:r>
              <a:rPr lang="en-GB" sz="1400" dirty="0" err="1"/>
              <a:t>Gamtso</a:t>
            </a:r>
            <a:r>
              <a:rPr lang="en-GB" sz="1400" dirty="0"/>
              <a:t>, C.W. (2023) 'Interrogating representations of transgressive women: Using critical information literacy and comic books in the Shakespeare classroom', </a:t>
            </a:r>
            <a:r>
              <a:rPr lang="en-GB" sz="1400" i="1" dirty="0"/>
              <a:t>Art Libraries Journal, </a:t>
            </a:r>
            <a:r>
              <a:rPr lang="en-GB" sz="1400" dirty="0"/>
              <a:t>48(3), pp. 80-89. Available at: </a:t>
            </a:r>
            <a:r>
              <a:rPr lang="en-GB" sz="1400" u="sng" dirty="0">
                <a:hlinkClick r:id="rId5"/>
              </a:rPr>
              <a:t>https://doi.org/10.1017/alj.2023.14.</a:t>
            </a:r>
            <a:r>
              <a:rPr lang="en-GB" sz="1400" dirty="0"/>
              <a:t> </a:t>
            </a:r>
          </a:p>
          <a:p>
            <a:pPr fontAlgn="base"/>
            <a:endParaRPr lang="en-GB" sz="1400" dirty="0" smtClean="0"/>
          </a:p>
          <a:p>
            <a:pPr fontAlgn="base"/>
            <a:r>
              <a:rPr lang="en-GB" sz="1400" dirty="0" smtClean="0"/>
              <a:t>Peterson</a:t>
            </a:r>
            <a:r>
              <a:rPr lang="en-GB" sz="1400" dirty="0"/>
              <a:t>, R.A. (2000) </a:t>
            </a:r>
            <a:r>
              <a:rPr lang="en-GB" sz="1400" i="1" dirty="0"/>
              <a:t>Constructing effective questionnaires. </a:t>
            </a:r>
            <a:r>
              <a:rPr lang="en-GB" sz="1400" dirty="0"/>
              <a:t>Thousand Oaks, Calif.: SAGE. </a:t>
            </a:r>
          </a:p>
          <a:p>
            <a:pPr fontAlgn="base"/>
            <a:r>
              <a:rPr lang="en-GB" sz="1400" dirty="0" err="1"/>
              <a:t>Reale</a:t>
            </a:r>
            <a:r>
              <a:rPr lang="en-GB" sz="1400" dirty="0"/>
              <a:t>, M. (2012a) 'Critical Pedagogy in the Classroom: Library Instruction that Gives Voice to Students and Builds a Community of Scholars', </a:t>
            </a:r>
            <a:r>
              <a:rPr lang="en-GB" sz="1400" i="1" dirty="0"/>
              <a:t>Journal of Library Innovation, </a:t>
            </a:r>
            <a:r>
              <a:rPr lang="en-GB" sz="1400" dirty="0"/>
              <a:t>3(2), pp. 80-88. Available at: </a:t>
            </a:r>
            <a:r>
              <a:rPr lang="en-GB" sz="1400" u="sng" dirty="0">
                <a:hlinkClick r:id="rId6"/>
              </a:rPr>
              <a:t>https://scholarworks.arcadia.edu/librarian_articles/16</a:t>
            </a:r>
            <a:r>
              <a:rPr lang="en-GB" sz="1400" dirty="0"/>
              <a:t> (Accessed: 30 December 2023</a:t>
            </a:r>
            <a:r>
              <a:rPr lang="en-GB" sz="1400" dirty="0" smtClean="0"/>
              <a:t>).</a:t>
            </a:r>
          </a:p>
          <a:p>
            <a:pPr fontAlgn="base"/>
            <a:endParaRPr lang="en-GB" sz="1400" dirty="0"/>
          </a:p>
          <a:p>
            <a:pPr fontAlgn="base"/>
            <a:r>
              <a:rPr lang="en-GB" sz="1400" dirty="0" err="1"/>
              <a:t>Reale</a:t>
            </a:r>
            <a:r>
              <a:rPr lang="en-GB" sz="1400" dirty="0"/>
              <a:t>, M. (2012a) 'Critical Pedagogy in the Classroom: Library Instruction that Gives Voice to Students and Builds a Community of Scholars', </a:t>
            </a:r>
            <a:r>
              <a:rPr lang="en-GB" sz="1400" i="1" dirty="0"/>
              <a:t>Journal of Library Innovation, </a:t>
            </a:r>
            <a:r>
              <a:rPr lang="en-GB" sz="1400" dirty="0"/>
              <a:t>3(2), pp. 80-88. Available at: </a:t>
            </a:r>
            <a:r>
              <a:rPr lang="en-GB" sz="1400" u="sng" dirty="0">
                <a:hlinkClick r:id="rId6"/>
              </a:rPr>
              <a:t>https://scholarworks.arcadia.edu/librarian_articles/16</a:t>
            </a:r>
            <a:r>
              <a:rPr lang="en-GB" sz="1400" dirty="0"/>
              <a:t> (Accessed: 30 December 2023). </a:t>
            </a:r>
          </a:p>
          <a:p>
            <a:pPr fontAlgn="base"/>
            <a:endParaRPr lang="en-GB" sz="1400" dirty="0" smtClean="0"/>
          </a:p>
          <a:p>
            <a:pPr fontAlgn="base"/>
            <a:r>
              <a:rPr lang="en-GB" sz="1400" dirty="0" smtClean="0"/>
              <a:t>Ruthven</a:t>
            </a:r>
            <a:r>
              <a:rPr lang="en-GB" sz="1400" dirty="0"/>
              <a:t>, L. (2019) 'Facilitating the development of creativity using special collections and archives', </a:t>
            </a:r>
            <a:r>
              <a:rPr lang="en-GB" sz="1400" i="1" dirty="0"/>
              <a:t>Art Libraries Journal, </a:t>
            </a:r>
            <a:r>
              <a:rPr lang="en-GB" sz="1400" dirty="0"/>
              <a:t>44(1), pp. 9-12. Available at: </a:t>
            </a:r>
            <a:r>
              <a:rPr lang="en-GB" sz="1400" u="sng" dirty="0">
                <a:hlinkClick r:id="rId7"/>
              </a:rPr>
              <a:t>https://doi.org/10.1017/alj.2018.36.</a:t>
            </a:r>
            <a:r>
              <a:rPr lang="en-GB" sz="1400" dirty="0"/>
              <a:t> </a:t>
            </a:r>
          </a:p>
          <a:p>
            <a:pPr fontAlgn="base"/>
            <a:endParaRPr lang="en-GB" sz="1400" dirty="0" smtClean="0"/>
          </a:p>
          <a:p>
            <a:pPr fontAlgn="base"/>
            <a:r>
              <a:rPr lang="en-GB" sz="1400" dirty="0" err="1" smtClean="0"/>
              <a:t>Shigwan</a:t>
            </a:r>
            <a:r>
              <a:rPr lang="en-GB" sz="1400" dirty="0"/>
              <a:t>, R. (2014) 'Information Literacy; a source of self learning', </a:t>
            </a:r>
            <a:r>
              <a:rPr lang="en-GB" sz="1400" i="1" dirty="0"/>
              <a:t>Bulletin of the Deccan College Research Institute, </a:t>
            </a:r>
            <a:r>
              <a:rPr lang="en-GB" sz="1400" dirty="0"/>
              <a:t>74, pp. 329-343. Available at: </a:t>
            </a:r>
            <a:r>
              <a:rPr lang="en-GB" sz="1400" u="sng" dirty="0">
                <a:hlinkClick r:id="rId8"/>
              </a:rPr>
              <a:t>http://www.jstor.org/stable/26264712</a:t>
            </a:r>
            <a:r>
              <a:rPr lang="en-GB" sz="1400" dirty="0"/>
              <a:t> (Accessed: 15 December 2023). </a:t>
            </a:r>
          </a:p>
          <a:p>
            <a:pPr fontAlgn="base"/>
            <a:endParaRPr lang="en-GB" sz="1400" dirty="0" smtClean="0"/>
          </a:p>
        </p:txBody>
      </p:sp>
    </p:spTree>
    <p:extLst>
      <p:ext uri="{BB962C8B-B14F-4D97-AF65-F5344CB8AC3E}">
        <p14:creationId xmlns:p14="http://schemas.microsoft.com/office/powerpoint/2010/main" val="2104669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CC19541-5F6E-2C4C-BF21-196C1C8E2E31}" type="slidenum">
              <a:rPr lang="en-GB" smtClean="0"/>
              <a:pPr/>
              <a:t>23</a:t>
            </a:fld>
            <a:r>
              <a:rPr lang="en-GB" smtClean="0"/>
              <a:t> </a:t>
            </a:r>
            <a:endParaRPr lang="en-GB" dirty="0"/>
          </a:p>
        </p:txBody>
      </p:sp>
      <p:sp>
        <p:nvSpPr>
          <p:cNvPr id="7" name="TextBox 6"/>
          <p:cNvSpPr txBox="1"/>
          <p:nvPr/>
        </p:nvSpPr>
        <p:spPr>
          <a:xfrm>
            <a:off x="228600" y="283464"/>
            <a:ext cx="11628501" cy="6157994"/>
          </a:xfrm>
          <a:prstGeom prst="rect">
            <a:avLst/>
          </a:prstGeom>
          <a:noFill/>
        </p:spPr>
        <p:txBody>
          <a:bodyPr wrap="square" lIns="0" tIns="0" rIns="0" bIns="0" rtlCol="0" anchor="t" anchorCtr="0">
            <a:noAutofit/>
          </a:bodyPr>
          <a:lstStyle/>
          <a:p>
            <a:pPr fontAlgn="base"/>
            <a:r>
              <a:rPr lang="en-GB" sz="1400" dirty="0"/>
              <a:t>Silva, E., Green, J. and Walker, C. (2018a) ' Source evaluation behaviours of first-year university students.', </a:t>
            </a:r>
            <a:r>
              <a:rPr lang="en-GB" sz="1400" i="1" dirty="0"/>
              <a:t>Journal of Information Literacy, </a:t>
            </a:r>
            <a:r>
              <a:rPr lang="en-GB" sz="1400" dirty="0"/>
              <a:t>12(2), pp. 24-43. Available at: </a:t>
            </a:r>
            <a:r>
              <a:rPr lang="en-GB" sz="1400" u="sng" dirty="0">
                <a:hlinkClick r:id="rId2"/>
              </a:rPr>
              <a:t>https://doi.org/10.11645/12.2.2512.</a:t>
            </a:r>
            <a:r>
              <a:rPr lang="en-GB" sz="1400" dirty="0"/>
              <a:t> </a:t>
            </a:r>
            <a:endParaRPr lang="en-US" sz="1400" dirty="0" smtClean="0"/>
          </a:p>
          <a:p>
            <a:pPr fontAlgn="base"/>
            <a:endParaRPr lang="en-US" sz="1400" dirty="0"/>
          </a:p>
          <a:p>
            <a:pPr fontAlgn="base"/>
            <a:r>
              <a:rPr lang="en-US" sz="1400" dirty="0" smtClean="0"/>
              <a:t>Smith</a:t>
            </a:r>
            <a:r>
              <a:rPr lang="en-US" sz="1400" dirty="0"/>
              <a:t>, L. (2013a) 'Towards a model of critical information literacy instruction for the development of political agency.', </a:t>
            </a:r>
            <a:r>
              <a:rPr lang="en-US" sz="1400" i="1" dirty="0"/>
              <a:t>Journal of Information Literacy, </a:t>
            </a:r>
            <a:r>
              <a:rPr lang="en-US" sz="1400" dirty="0"/>
              <a:t>7(2), pp. 15-32. Available at: </a:t>
            </a:r>
            <a:r>
              <a:rPr lang="en-US" sz="1400" u="sng" dirty="0">
                <a:hlinkClick r:id="rId3"/>
              </a:rPr>
              <a:t>https://doi.org/10.11645/7.2.1809.</a:t>
            </a:r>
            <a:r>
              <a:rPr lang="en-US" sz="1400" dirty="0"/>
              <a:t> </a:t>
            </a:r>
          </a:p>
          <a:p>
            <a:pPr fontAlgn="base"/>
            <a:endParaRPr lang="en-US" sz="1400" dirty="0" smtClean="0"/>
          </a:p>
          <a:p>
            <a:pPr fontAlgn="base"/>
            <a:r>
              <a:rPr lang="en-US" sz="1400" dirty="0" smtClean="0"/>
              <a:t>Templin</a:t>
            </a:r>
            <a:r>
              <a:rPr lang="en-US" sz="1400" dirty="0"/>
              <a:t>, C. (2022) 'Why Citation matters: Ideas on a feminist approach to research – Blog ABV Gender- &amp; </a:t>
            </a:r>
            <a:r>
              <a:rPr lang="en-US" sz="1400" dirty="0" err="1"/>
              <a:t>Diversitykompetenz</a:t>
            </a:r>
            <a:r>
              <a:rPr lang="en-US" sz="1400" dirty="0"/>
              <a:t>', </a:t>
            </a:r>
            <a:r>
              <a:rPr lang="en-US" sz="1400" i="1" dirty="0" err="1"/>
              <a:t>Freie</a:t>
            </a:r>
            <a:r>
              <a:rPr lang="en-US" sz="1400" i="1" dirty="0"/>
              <a:t> </a:t>
            </a:r>
            <a:r>
              <a:rPr lang="en-US" sz="1400" i="1" dirty="0" err="1"/>
              <a:t>Universitat</a:t>
            </a:r>
            <a:r>
              <a:rPr lang="en-US" sz="1400" i="1" dirty="0"/>
              <a:t> Berlin. </a:t>
            </a:r>
            <a:r>
              <a:rPr lang="en-US" sz="1400" dirty="0"/>
              <a:t>Available at: </a:t>
            </a:r>
            <a:r>
              <a:rPr lang="en-US" sz="1400" dirty="0">
                <a:hlinkClick r:id="rId4"/>
              </a:rPr>
              <a:t>https://blogs.fu-berlin.de/abv-gender-diversity/2022/01/10/why-citation-matters-ideas-on-a-feminist-approach-to-research/</a:t>
            </a:r>
            <a:r>
              <a:rPr lang="en-US" sz="1400" dirty="0"/>
              <a:t> (Accessed: 29 December 2023). </a:t>
            </a:r>
          </a:p>
          <a:p>
            <a:pPr fontAlgn="base"/>
            <a:endParaRPr lang="en-US" sz="1400" dirty="0" smtClean="0"/>
          </a:p>
          <a:p>
            <a:pPr fontAlgn="base"/>
            <a:r>
              <a:rPr lang="en-US" sz="1400" dirty="0" smtClean="0"/>
              <a:t>Townsend</a:t>
            </a:r>
            <a:r>
              <a:rPr lang="en-US" sz="1400" dirty="0"/>
              <a:t>, A.K. (2014) 'Environmental sustainability and libraries: facilitating user awareness', </a:t>
            </a:r>
            <a:r>
              <a:rPr lang="en-US" sz="1400" i="1" dirty="0"/>
              <a:t>Library Hi Tech News, </a:t>
            </a:r>
            <a:r>
              <a:rPr lang="en-US" sz="1400" dirty="0"/>
              <a:t>31(9), pp. 21-23. Available at: </a:t>
            </a:r>
            <a:r>
              <a:rPr lang="en-US" sz="1400" u="sng" dirty="0">
                <a:hlinkClick r:id="rId5"/>
              </a:rPr>
              <a:t>https://doi.org/10.1108/LHTN-07-2014-0059.</a:t>
            </a:r>
            <a:r>
              <a:rPr lang="en-US" sz="1400" dirty="0"/>
              <a:t> </a:t>
            </a:r>
          </a:p>
        </p:txBody>
      </p:sp>
    </p:spTree>
    <p:extLst>
      <p:ext uri="{BB962C8B-B14F-4D97-AF65-F5344CB8AC3E}">
        <p14:creationId xmlns:p14="http://schemas.microsoft.com/office/powerpoint/2010/main" val="3477248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5F535C-3C9C-5241-AE35-BE3A53036E3F}"/>
              </a:ext>
            </a:extLst>
          </p:cNvPr>
          <p:cNvSpPr>
            <a:spLocks noGrp="1"/>
          </p:cNvSpPr>
          <p:nvPr>
            <p:ph type="title"/>
          </p:nvPr>
        </p:nvSpPr>
        <p:spPr>
          <a:xfrm>
            <a:off x="451711" y="2990972"/>
            <a:ext cx="2699188" cy="843197"/>
          </a:xfrm>
        </p:spPr>
        <p:txBody>
          <a:bodyPr/>
          <a:lstStyle/>
          <a:p>
            <a:r>
              <a:rPr lang="en-US" sz="3600" dirty="0"/>
              <a:t>Thank you</a:t>
            </a:r>
          </a:p>
        </p:txBody>
      </p:sp>
      <p:sp>
        <p:nvSpPr>
          <p:cNvPr id="6" name="Slide Number Placeholder 5">
            <a:extLst>
              <a:ext uri="{FF2B5EF4-FFF2-40B4-BE49-F238E27FC236}">
                <a16:creationId xmlns:a16="http://schemas.microsoft.com/office/drawing/2014/main" id="{232D6208-D1CE-C746-AF92-2838BAF0F1EA}"/>
              </a:ext>
            </a:extLst>
          </p:cNvPr>
          <p:cNvSpPr>
            <a:spLocks noGrp="1"/>
          </p:cNvSpPr>
          <p:nvPr>
            <p:ph type="sldNum" sz="quarter" idx="4294967295"/>
          </p:nvPr>
        </p:nvSpPr>
        <p:spPr>
          <a:xfrm>
            <a:off x="11701463" y="6240463"/>
            <a:ext cx="490537" cy="365125"/>
          </a:xfrm>
        </p:spPr>
        <p:txBody>
          <a:bodyPr/>
          <a:lstStyle/>
          <a:p>
            <a:fld id="{2CC19541-5F6E-2C4C-BF21-196C1C8E2E31}" type="slidenum">
              <a:rPr lang="en-GB" smtClean="0"/>
              <a:pPr/>
              <a:t>24</a:t>
            </a:fld>
            <a:r>
              <a:rPr lang="en-GB" dirty="0"/>
              <a:t> z</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166" y="651641"/>
            <a:ext cx="8661297" cy="5513279"/>
          </a:xfrm>
          <a:prstGeom prst="rect">
            <a:avLst/>
          </a:prstGeom>
        </p:spPr>
      </p:pic>
      <p:sp>
        <p:nvSpPr>
          <p:cNvPr id="3" name="TextBox 2"/>
          <p:cNvSpPr txBox="1"/>
          <p:nvPr/>
        </p:nvSpPr>
        <p:spPr>
          <a:xfrm>
            <a:off x="7562699" y="6374360"/>
            <a:ext cx="4120055" cy="462455"/>
          </a:xfrm>
          <a:prstGeom prst="rect">
            <a:avLst/>
          </a:prstGeom>
          <a:noFill/>
        </p:spPr>
        <p:txBody>
          <a:bodyPr wrap="square" lIns="0" tIns="0" rIns="0" bIns="0" rtlCol="0" anchor="t" anchorCtr="0">
            <a:noAutofit/>
          </a:bodyPr>
          <a:lstStyle/>
          <a:p>
            <a:r>
              <a:rPr lang="en-GB" dirty="0">
                <a:solidFill>
                  <a:schemeClr val="bg1"/>
                </a:solidFill>
              </a:rPr>
              <a:t>Image by </a:t>
            </a:r>
            <a:r>
              <a:rPr lang="en-GB" dirty="0" err="1">
                <a:solidFill>
                  <a:schemeClr val="bg1"/>
                </a:solidFill>
              </a:rPr>
              <a:t>ktphotography</a:t>
            </a:r>
            <a:r>
              <a:rPr lang="en-GB" dirty="0">
                <a:solidFill>
                  <a:schemeClr val="bg1"/>
                </a:solidFill>
              </a:rPr>
              <a:t> from </a:t>
            </a:r>
            <a:r>
              <a:rPr lang="en-GB" dirty="0" err="1">
                <a:solidFill>
                  <a:schemeClr val="bg1"/>
                </a:solidFill>
              </a:rPr>
              <a:t>Pixabay</a:t>
            </a:r>
            <a:r>
              <a:rPr lang="en-GB" dirty="0">
                <a:solidFill>
                  <a:schemeClr val="bg1"/>
                </a:solidFill>
              </a:rPr>
              <a:t> </a:t>
            </a:r>
            <a:endParaRPr lang="en-GB" sz="2400" dirty="0" smtClean="0">
              <a:solidFill>
                <a:schemeClr val="bg1"/>
              </a:solidFill>
            </a:endParaRPr>
          </a:p>
        </p:txBody>
      </p:sp>
    </p:spTree>
    <p:extLst>
      <p:ext uri="{BB962C8B-B14F-4D97-AF65-F5344CB8AC3E}">
        <p14:creationId xmlns:p14="http://schemas.microsoft.com/office/powerpoint/2010/main" val="2720193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41B7F5-ECDE-6A40-A45D-862C0726C39C}"/>
              </a:ext>
            </a:extLst>
          </p:cNvPr>
          <p:cNvSpPr>
            <a:spLocks noGrp="1"/>
          </p:cNvSpPr>
          <p:nvPr>
            <p:ph type="body" sz="quarter" idx="14"/>
          </p:nvPr>
        </p:nvSpPr>
        <p:spPr>
          <a:xfrm>
            <a:off x="352135" y="1583887"/>
            <a:ext cx="3908969" cy="2813622"/>
          </a:xfrm>
        </p:spPr>
        <p:txBody>
          <a:bodyPr/>
          <a:lstStyle/>
          <a:p>
            <a:r>
              <a:rPr lang="en-US" dirty="0" smtClean="0"/>
              <a:t>Context of the project</a:t>
            </a:r>
            <a:endParaRPr lang="en-US" dirty="0"/>
          </a:p>
        </p:txBody>
      </p:sp>
      <p:sp>
        <p:nvSpPr>
          <p:cNvPr id="5" name="Content Placeholder 4">
            <a:extLst>
              <a:ext uri="{FF2B5EF4-FFF2-40B4-BE49-F238E27FC236}">
                <a16:creationId xmlns:a16="http://schemas.microsoft.com/office/drawing/2014/main" id="{F63FF0FF-5C6B-2F4B-9953-DF188584F260}"/>
              </a:ext>
            </a:extLst>
          </p:cNvPr>
          <p:cNvSpPr>
            <a:spLocks noGrp="1"/>
          </p:cNvSpPr>
          <p:nvPr>
            <p:ph sz="quarter" idx="21"/>
          </p:nvPr>
        </p:nvSpPr>
        <p:spPr>
          <a:xfrm>
            <a:off x="4628960" y="870655"/>
            <a:ext cx="6624637" cy="4384415"/>
          </a:xfrm>
        </p:spPr>
        <p:txBody>
          <a:bodyPr anchor="ctr"/>
          <a:lstStyle/>
          <a:p>
            <a:pPr marL="0" indent="0">
              <a:buNone/>
            </a:pPr>
            <a:r>
              <a:rPr lang="en-US" dirty="0" smtClean="0">
                <a:cs typeface="Arial" panose="020B0604020202020204"/>
              </a:rPr>
              <a:t> </a:t>
            </a:r>
            <a:endParaRPr lang="en-US" dirty="0">
              <a:cs typeface="Arial" panose="020B0604020202020204"/>
            </a:endParaRPr>
          </a:p>
        </p:txBody>
      </p:sp>
      <p:sp>
        <p:nvSpPr>
          <p:cNvPr id="7" name="Slide Number Placeholder 6">
            <a:extLst>
              <a:ext uri="{FF2B5EF4-FFF2-40B4-BE49-F238E27FC236}">
                <a16:creationId xmlns:a16="http://schemas.microsoft.com/office/drawing/2014/main" id="{F85AA580-A0FF-284D-9F95-51D390479A65}"/>
              </a:ext>
            </a:extLst>
          </p:cNvPr>
          <p:cNvSpPr>
            <a:spLocks noGrp="1"/>
          </p:cNvSpPr>
          <p:nvPr>
            <p:ph type="sldNum" sz="quarter" idx="4"/>
          </p:nvPr>
        </p:nvSpPr>
        <p:spPr/>
        <p:txBody>
          <a:bodyPr/>
          <a:lstStyle/>
          <a:p>
            <a:fld id="{2CC19541-5F6E-2C4C-BF21-196C1C8E2E31}" type="slidenum">
              <a:rPr lang="en-GB" smtClean="0"/>
              <a:pPr/>
              <a:t>3</a:t>
            </a:fld>
            <a:r>
              <a:rPr lang="en-GB"/>
              <a:t> </a:t>
            </a:r>
            <a:endParaRPr lang="en-GB"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792" b="13894"/>
          <a:stretch/>
        </p:blipFill>
        <p:spPr>
          <a:xfrm>
            <a:off x="4983480" y="156186"/>
            <a:ext cx="6345936" cy="5813352"/>
          </a:xfrm>
          <a:prstGeom prst="rect">
            <a:avLst/>
          </a:prstGeom>
        </p:spPr>
      </p:pic>
    </p:spTree>
    <p:extLst>
      <p:ext uri="{BB962C8B-B14F-4D97-AF65-F5344CB8AC3E}">
        <p14:creationId xmlns:p14="http://schemas.microsoft.com/office/powerpoint/2010/main" val="79010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C5C2-8D44-DC40-9798-A3A95E82DFD5}"/>
              </a:ext>
            </a:extLst>
          </p:cNvPr>
          <p:cNvSpPr>
            <a:spLocks noGrp="1"/>
          </p:cNvSpPr>
          <p:nvPr>
            <p:ph type="ctrTitle"/>
          </p:nvPr>
        </p:nvSpPr>
        <p:spPr/>
        <p:txBody>
          <a:bodyPr/>
          <a:lstStyle/>
          <a:p>
            <a:r>
              <a:rPr lang="en-GB" dirty="0"/>
              <a:t>Rationale for selecting my topic</a:t>
            </a:r>
          </a:p>
        </p:txBody>
      </p:sp>
      <p:sp>
        <p:nvSpPr>
          <p:cNvPr id="4" name="Slide Number Placeholder 3">
            <a:extLst>
              <a:ext uri="{FF2B5EF4-FFF2-40B4-BE49-F238E27FC236}">
                <a16:creationId xmlns:a16="http://schemas.microsoft.com/office/drawing/2014/main" id="{A1DC5D4D-DDCD-6049-AD2D-C807428FA332}"/>
              </a:ext>
            </a:extLst>
          </p:cNvPr>
          <p:cNvSpPr>
            <a:spLocks noGrp="1"/>
          </p:cNvSpPr>
          <p:nvPr>
            <p:ph type="sldNum" sz="quarter" idx="4"/>
          </p:nvPr>
        </p:nvSpPr>
        <p:spPr/>
        <p:txBody>
          <a:bodyPr/>
          <a:lstStyle/>
          <a:p>
            <a:fld id="{2CC19541-5F6E-2C4C-BF21-196C1C8E2E31}" type="slidenum">
              <a:rPr lang="en-GB" smtClean="0"/>
              <a:pPr/>
              <a:t>4</a:t>
            </a:fld>
            <a:r>
              <a:rPr lang="en-GB"/>
              <a:t> </a:t>
            </a:r>
            <a:endParaRPr lang="en-GB" dirty="0"/>
          </a:p>
        </p:txBody>
      </p:sp>
    </p:spTree>
    <p:extLst>
      <p:ext uri="{BB962C8B-B14F-4D97-AF65-F5344CB8AC3E}">
        <p14:creationId xmlns:p14="http://schemas.microsoft.com/office/powerpoint/2010/main" val="127127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83D35-2434-034E-BB43-35F4E83489E1}"/>
              </a:ext>
            </a:extLst>
          </p:cNvPr>
          <p:cNvSpPr>
            <a:spLocks noGrp="1"/>
          </p:cNvSpPr>
          <p:nvPr>
            <p:ph type="body" sz="quarter" idx="15"/>
          </p:nvPr>
        </p:nvSpPr>
        <p:spPr>
          <a:xfrm>
            <a:off x="739552" y="822792"/>
            <a:ext cx="10300625" cy="4392611"/>
          </a:xfrm>
        </p:spPr>
        <p:txBody>
          <a:bodyPr numCol="1"/>
          <a:lstStyle/>
          <a:p>
            <a:pPr marL="0" lvl="3" indent="0">
              <a:buNone/>
            </a:pPr>
            <a:r>
              <a:rPr lang="en-GB" sz="3400" dirty="0">
                <a:latin typeface="Arial" panose="020B0604020202020204" pitchFamily="34" charset="0"/>
                <a:cs typeface="Arial" panose="020B0604020202020204" pitchFamily="34" charset="0"/>
              </a:rPr>
              <a:t>“One of the themes that came through from the interviews was that the students tend to equate library resources with books. It became apparent that library resources tended to be seen as the books and by the internet they meant the wider internet beyond library resources.” </a:t>
            </a:r>
            <a:endParaRPr lang="en-GB" sz="3400" dirty="0" smtClean="0">
              <a:latin typeface="Arial" panose="020B0604020202020204" pitchFamily="34" charset="0"/>
              <a:cs typeface="Arial" panose="020B0604020202020204" pitchFamily="34" charset="0"/>
            </a:endParaRPr>
          </a:p>
          <a:p>
            <a:pPr marL="0" lvl="3" indent="0">
              <a:buNone/>
            </a:pPr>
            <a:endParaRPr lang="en-GB" sz="3400" b="1" dirty="0" smtClean="0">
              <a:latin typeface="Arial" panose="020B0604020202020204" pitchFamily="34" charset="0"/>
              <a:cs typeface="Arial" panose="020B0604020202020204" pitchFamily="34" charset="0"/>
            </a:endParaRPr>
          </a:p>
          <a:p>
            <a:pPr marL="0" lvl="3" indent="0">
              <a:buNone/>
            </a:pPr>
            <a:r>
              <a:rPr lang="en-GB" sz="3400" b="1" dirty="0" smtClean="0">
                <a:latin typeface="Arial" panose="020B0604020202020204" pitchFamily="34" charset="0"/>
                <a:cs typeface="Arial" panose="020B0604020202020204" pitchFamily="34" charset="0"/>
              </a:rPr>
              <a:t>(</a:t>
            </a:r>
            <a:r>
              <a:rPr lang="en-GB" sz="3400" b="1" dirty="0">
                <a:latin typeface="Arial" panose="020B0604020202020204" pitchFamily="34" charset="0"/>
                <a:cs typeface="Arial" panose="020B0604020202020204" pitchFamily="34" charset="0"/>
              </a:rPr>
              <a:t>Bloom, 2023, p.22)</a:t>
            </a:r>
            <a:r>
              <a:rPr lang="en-GB" sz="3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B1116730-0900-B547-B582-89BE28057602}"/>
              </a:ext>
            </a:extLst>
          </p:cNvPr>
          <p:cNvSpPr>
            <a:spLocks noGrp="1"/>
          </p:cNvSpPr>
          <p:nvPr>
            <p:ph type="sldNum" sz="quarter" idx="4"/>
          </p:nvPr>
        </p:nvSpPr>
        <p:spPr/>
        <p:txBody>
          <a:bodyPr/>
          <a:lstStyle/>
          <a:p>
            <a:fld id="{2CC19541-5F6E-2C4C-BF21-196C1C8E2E31}" type="slidenum">
              <a:rPr lang="en-GB" smtClean="0"/>
              <a:pPr/>
              <a:t>5</a:t>
            </a:fld>
            <a:r>
              <a:rPr lang="en-GB"/>
              <a:t> </a:t>
            </a:r>
            <a:endParaRPr lang="en-GB" dirty="0"/>
          </a:p>
        </p:txBody>
      </p:sp>
    </p:spTree>
    <p:extLst>
      <p:ext uri="{BB962C8B-B14F-4D97-AF65-F5344CB8AC3E}">
        <p14:creationId xmlns:p14="http://schemas.microsoft.com/office/powerpoint/2010/main" val="2137610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83D35-2434-034E-BB43-35F4E83489E1}"/>
              </a:ext>
            </a:extLst>
          </p:cNvPr>
          <p:cNvSpPr>
            <a:spLocks noGrp="1"/>
          </p:cNvSpPr>
          <p:nvPr>
            <p:ph type="body" sz="quarter" idx="15"/>
          </p:nvPr>
        </p:nvSpPr>
        <p:spPr>
          <a:xfrm>
            <a:off x="595173" y="774665"/>
            <a:ext cx="10213998" cy="4392611"/>
          </a:xfrm>
        </p:spPr>
        <p:txBody>
          <a:bodyPr numCol="1"/>
          <a:lstStyle/>
          <a:p>
            <a:pPr marL="0" lvl="3" indent="0">
              <a:buNone/>
            </a:pPr>
            <a:r>
              <a:rPr lang="en-GB" sz="3600" i="1" dirty="0" smtClean="0">
                <a:latin typeface="Noto Serif"/>
              </a:rPr>
              <a:t>“</a:t>
            </a:r>
            <a:r>
              <a:rPr lang="en-GB" sz="3600" dirty="0" smtClean="0">
                <a:latin typeface="Arial" panose="020B0604020202020204" pitchFamily="34" charset="0"/>
                <a:cs typeface="Arial" panose="020B0604020202020204" pitchFamily="34" charset="0"/>
              </a:rPr>
              <a:t>Students </a:t>
            </a:r>
            <a:r>
              <a:rPr lang="en-GB" sz="3600" dirty="0">
                <a:latin typeface="Arial" panose="020B0604020202020204" pitchFamily="34" charset="0"/>
                <a:cs typeface="Arial" panose="020B0604020202020204" pitchFamily="34" charset="0"/>
              </a:rPr>
              <a:t>often use only superficial criteria like whether or not the web page includes advertisements or flashy graphics to evaluate Internet sources and do not delve into a deeper analysis of sources. (…) T</a:t>
            </a:r>
            <a:r>
              <a:rPr lang="en-GB" sz="3600" dirty="0" smtClean="0">
                <a:latin typeface="Arial" panose="020B0604020202020204" pitchFamily="34" charset="0"/>
                <a:cs typeface="Arial" panose="020B0604020202020204" pitchFamily="34" charset="0"/>
              </a:rPr>
              <a:t>hey </a:t>
            </a:r>
            <a:r>
              <a:rPr lang="en-GB" sz="3600" dirty="0">
                <a:latin typeface="Arial" panose="020B0604020202020204" pitchFamily="34" charset="0"/>
                <a:cs typeface="Arial" panose="020B0604020202020204" pitchFamily="34" charset="0"/>
              </a:rPr>
              <a:t>also often could not explain exactly what criteria they were using</a:t>
            </a:r>
            <a:r>
              <a:rPr lang="en-GB" sz="3600" dirty="0" smtClean="0">
                <a:latin typeface="Arial" panose="020B0604020202020204" pitchFamily="34" charset="0"/>
                <a:cs typeface="Arial" panose="020B0604020202020204" pitchFamily="34" charset="0"/>
              </a:rPr>
              <a:t>.”</a:t>
            </a:r>
          </a:p>
          <a:p>
            <a:pPr marL="0" lvl="3" indent="0">
              <a:buNone/>
            </a:pPr>
            <a:endParaRPr lang="en-GB" sz="3600" dirty="0">
              <a:latin typeface="Arial" panose="020B0604020202020204" pitchFamily="34" charset="0"/>
              <a:cs typeface="Arial" panose="020B0604020202020204" pitchFamily="34" charset="0"/>
            </a:endParaRPr>
          </a:p>
          <a:p>
            <a:pPr marL="0" lvl="3" indent="0">
              <a:buNone/>
            </a:pPr>
            <a:r>
              <a:rPr lang="en-GB" sz="3600" b="1" dirty="0">
                <a:latin typeface="Arial" panose="020B0604020202020204" pitchFamily="34" charset="0"/>
                <a:cs typeface="Arial" panose="020B0604020202020204" pitchFamily="34" charset="0"/>
              </a:rPr>
              <a:t>(</a:t>
            </a:r>
            <a:r>
              <a:rPr lang="en-GB" sz="3600" b="1" dirty="0" err="1">
                <a:latin typeface="Arial" panose="020B0604020202020204" pitchFamily="34" charset="0"/>
                <a:cs typeface="Arial" panose="020B0604020202020204" pitchFamily="34" charset="0"/>
              </a:rPr>
              <a:t>Faix</a:t>
            </a:r>
            <a:r>
              <a:rPr lang="en-GB" sz="3600" b="1" dirty="0">
                <a:latin typeface="Arial" panose="020B0604020202020204" pitchFamily="34" charset="0"/>
                <a:cs typeface="Arial" panose="020B0604020202020204" pitchFamily="34" charset="0"/>
              </a:rPr>
              <a:t>, 2014, p.627)</a:t>
            </a:r>
          </a:p>
          <a:p>
            <a:pPr marL="0" lvl="3" indent="0">
              <a:buNone/>
            </a:pPr>
            <a:endParaRPr lang="en-GB" sz="3600" b="1" dirty="0" smtClean="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1116730-0900-B547-B582-89BE28057602}"/>
              </a:ext>
            </a:extLst>
          </p:cNvPr>
          <p:cNvSpPr>
            <a:spLocks noGrp="1"/>
          </p:cNvSpPr>
          <p:nvPr>
            <p:ph type="sldNum" sz="quarter" idx="4"/>
          </p:nvPr>
        </p:nvSpPr>
        <p:spPr/>
        <p:txBody>
          <a:bodyPr/>
          <a:lstStyle/>
          <a:p>
            <a:fld id="{2CC19541-5F6E-2C4C-BF21-196C1C8E2E31}" type="slidenum">
              <a:rPr lang="en-GB" smtClean="0"/>
              <a:pPr/>
              <a:t>6</a:t>
            </a:fld>
            <a:r>
              <a:rPr lang="en-GB"/>
              <a:t> </a:t>
            </a:r>
            <a:endParaRPr lang="en-GB" dirty="0"/>
          </a:p>
        </p:txBody>
      </p:sp>
    </p:spTree>
    <p:extLst>
      <p:ext uri="{BB962C8B-B14F-4D97-AF65-F5344CB8AC3E}">
        <p14:creationId xmlns:p14="http://schemas.microsoft.com/office/powerpoint/2010/main" val="375998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83D35-2434-034E-BB43-35F4E83489E1}"/>
              </a:ext>
            </a:extLst>
          </p:cNvPr>
          <p:cNvSpPr>
            <a:spLocks noGrp="1"/>
          </p:cNvSpPr>
          <p:nvPr>
            <p:ph type="body" sz="quarter" idx="15"/>
          </p:nvPr>
        </p:nvSpPr>
        <p:spPr>
          <a:xfrm>
            <a:off x="556672" y="591787"/>
            <a:ext cx="10916642" cy="5337376"/>
          </a:xfrm>
        </p:spPr>
        <p:txBody>
          <a:bodyPr numCol="1"/>
          <a:lstStyle/>
          <a:p>
            <a:pPr marL="0" lvl="3" indent="0">
              <a:buNone/>
            </a:pPr>
            <a:r>
              <a:rPr lang="en-GB" sz="3400" dirty="0">
                <a:latin typeface="Arial" panose="020B0604020202020204" pitchFamily="34" charset="0"/>
                <a:cs typeface="Arial" panose="020B0604020202020204" pitchFamily="34" charset="0"/>
              </a:rPr>
              <a:t> </a:t>
            </a:r>
            <a:r>
              <a:rPr lang="en-GB" sz="3400" dirty="0" smtClean="0">
                <a:latin typeface="Arial" panose="020B0604020202020204" pitchFamily="34" charset="0"/>
                <a:cs typeface="Arial" panose="020B0604020202020204" pitchFamily="34" charset="0"/>
              </a:rPr>
              <a:t>“</a:t>
            </a:r>
            <a:r>
              <a:rPr lang="en-GB" sz="3400" dirty="0">
                <a:latin typeface="Arial" panose="020B0604020202020204" pitchFamily="34" charset="0"/>
                <a:cs typeface="Arial" panose="020B0604020202020204" pitchFamily="34" charset="0"/>
              </a:rPr>
              <a:t>Information literacy and </a:t>
            </a:r>
            <a:r>
              <a:rPr lang="en-GB" sz="3400" dirty="0" smtClean="0">
                <a:latin typeface="Arial" panose="020B0604020202020204" pitchFamily="34" charset="0"/>
                <a:cs typeface="Arial" panose="020B0604020202020204" pitchFamily="34" charset="0"/>
              </a:rPr>
              <a:t>self-learning </a:t>
            </a:r>
            <a:r>
              <a:rPr lang="en-GB" sz="3400" dirty="0">
                <a:latin typeface="Arial" panose="020B0604020202020204" pitchFamily="34" charset="0"/>
                <a:cs typeface="Arial" panose="020B0604020202020204" pitchFamily="34" charset="0"/>
              </a:rPr>
              <a:t>have a strategic and mutual relationship with each </a:t>
            </a:r>
            <a:r>
              <a:rPr lang="en-GB" sz="3400" dirty="0" smtClean="0">
                <a:latin typeface="Arial" panose="020B0604020202020204" pitchFamily="34" charset="0"/>
                <a:cs typeface="Arial" panose="020B0604020202020204" pitchFamily="34" charset="0"/>
              </a:rPr>
              <a:t>other. (…) </a:t>
            </a:r>
            <a:r>
              <a:rPr lang="en-GB" sz="3400" dirty="0">
                <a:latin typeface="Arial" panose="020B0604020202020204" pitchFamily="34" charset="0"/>
                <a:cs typeface="Arial" panose="020B0604020202020204" pitchFamily="34" charset="0"/>
              </a:rPr>
              <a:t>Both are self empowering: </a:t>
            </a:r>
            <a:r>
              <a:rPr lang="en-GB" sz="3400" dirty="0" smtClean="0">
                <a:latin typeface="Arial" panose="020B0604020202020204" pitchFamily="34" charset="0"/>
                <a:cs typeface="Arial" panose="020B0604020202020204" pitchFamily="34" charset="0"/>
              </a:rPr>
              <a:t>both </a:t>
            </a:r>
            <a:r>
              <a:rPr lang="en-GB" sz="3400" dirty="0">
                <a:latin typeface="Arial" panose="020B0604020202020204" pitchFamily="34" charset="0"/>
                <a:cs typeface="Arial" panose="020B0604020202020204" pitchFamily="34" charset="0"/>
              </a:rPr>
              <a:t>the concepts are aimed to help all categories of individuals, regardless of their social, economical, cultural and educational status, as well as their place, gender, race, religion or ethnic background in the society.” </a:t>
            </a:r>
            <a:endParaRPr lang="en-GB" sz="3400" dirty="0" smtClean="0">
              <a:latin typeface="Arial" panose="020B0604020202020204" pitchFamily="34" charset="0"/>
              <a:cs typeface="Arial" panose="020B0604020202020204" pitchFamily="34" charset="0"/>
            </a:endParaRPr>
          </a:p>
          <a:p>
            <a:pPr marL="0" lvl="3" indent="0">
              <a:buNone/>
            </a:pPr>
            <a:endParaRPr lang="en-GB" sz="3400" dirty="0" smtClean="0">
              <a:latin typeface="Arial" panose="020B0604020202020204" pitchFamily="34" charset="0"/>
              <a:cs typeface="Arial" panose="020B0604020202020204" pitchFamily="34" charset="0"/>
            </a:endParaRPr>
          </a:p>
          <a:p>
            <a:pPr marL="0" lvl="3" indent="0">
              <a:buNone/>
            </a:pPr>
            <a:r>
              <a:rPr lang="en-GB" sz="3400" b="1" dirty="0" smtClean="0">
                <a:latin typeface="Arial" panose="020B0604020202020204" pitchFamily="34" charset="0"/>
                <a:cs typeface="Arial" panose="020B0604020202020204" pitchFamily="34" charset="0"/>
              </a:rPr>
              <a:t>(</a:t>
            </a:r>
            <a:r>
              <a:rPr lang="en-GB" sz="3400" b="1" dirty="0" err="1">
                <a:latin typeface="Arial" panose="020B0604020202020204" pitchFamily="34" charset="0"/>
                <a:cs typeface="Arial" panose="020B0604020202020204" pitchFamily="34" charset="0"/>
              </a:rPr>
              <a:t>Shigwan</a:t>
            </a:r>
            <a:r>
              <a:rPr lang="en-GB" sz="3400" b="1" dirty="0">
                <a:latin typeface="Arial" panose="020B0604020202020204" pitchFamily="34" charset="0"/>
                <a:cs typeface="Arial" panose="020B0604020202020204" pitchFamily="34" charset="0"/>
              </a:rPr>
              <a:t>, 2014, pp.341-342) </a:t>
            </a:r>
          </a:p>
        </p:txBody>
      </p:sp>
      <p:sp>
        <p:nvSpPr>
          <p:cNvPr id="6" name="Slide Number Placeholder 5">
            <a:extLst>
              <a:ext uri="{FF2B5EF4-FFF2-40B4-BE49-F238E27FC236}">
                <a16:creationId xmlns:a16="http://schemas.microsoft.com/office/drawing/2014/main" id="{B1116730-0900-B547-B582-89BE28057602}"/>
              </a:ext>
            </a:extLst>
          </p:cNvPr>
          <p:cNvSpPr>
            <a:spLocks noGrp="1"/>
          </p:cNvSpPr>
          <p:nvPr>
            <p:ph type="sldNum" sz="quarter" idx="4"/>
          </p:nvPr>
        </p:nvSpPr>
        <p:spPr/>
        <p:txBody>
          <a:bodyPr/>
          <a:lstStyle/>
          <a:p>
            <a:fld id="{2CC19541-5F6E-2C4C-BF21-196C1C8E2E31}" type="slidenum">
              <a:rPr lang="en-GB" smtClean="0"/>
              <a:pPr/>
              <a:t>7</a:t>
            </a:fld>
            <a:r>
              <a:rPr lang="en-GB"/>
              <a:t> </a:t>
            </a:r>
            <a:endParaRPr lang="en-GB" dirty="0"/>
          </a:p>
        </p:txBody>
      </p:sp>
    </p:spTree>
    <p:extLst>
      <p:ext uri="{BB962C8B-B14F-4D97-AF65-F5344CB8AC3E}">
        <p14:creationId xmlns:p14="http://schemas.microsoft.com/office/powerpoint/2010/main" val="214428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C5C2-8D44-DC40-9798-A3A95E82DFD5}"/>
              </a:ext>
            </a:extLst>
          </p:cNvPr>
          <p:cNvSpPr>
            <a:spLocks noGrp="1"/>
          </p:cNvSpPr>
          <p:nvPr>
            <p:ph type="ctrTitle"/>
          </p:nvPr>
        </p:nvSpPr>
        <p:spPr/>
        <p:txBody>
          <a:bodyPr/>
          <a:lstStyle/>
          <a:p>
            <a:r>
              <a:rPr lang="en-GB" dirty="0" smtClean="0"/>
              <a:t>Research methods used</a:t>
            </a:r>
            <a:endParaRPr lang="en-GB" dirty="0"/>
          </a:p>
        </p:txBody>
      </p:sp>
      <p:sp>
        <p:nvSpPr>
          <p:cNvPr id="4" name="Slide Number Placeholder 3">
            <a:extLst>
              <a:ext uri="{FF2B5EF4-FFF2-40B4-BE49-F238E27FC236}">
                <a16:creationId xmlns:a16="http://schemas.microsoft.com/office/drawing/2014/main" id="{A1DC5D4D-DDCD-6049-AD2D-C807428FA332}"/>
              </a:ext>
            </a:extLst>
          </p:cNvPr>
          <p:cNvSpPr>
            <a:spLocks noGrp="1"/>
          </p:cNvSpPr>
          <p:nvPr>
            <p:ph type="sldNum" sz="quarter" idx="4"/>
          </p:nvPr>
        </p:nvSpPr>
        <p:spPr/>
        <p:txBody>
          <a:bodyPr/>
          <a:lstStyle/>
          <a:p>
            <a:fld id="{2CC19541-5F6E-2C4C-BF21-196C1C8E2E31}" type="slidenum">
              <a:rPr lang="en-GB" smtClean="0"/>
              <a:pPr/>
              <a:t>8</a:t>
            </a:fld>
            <a:r>
              <a:rPr lang="en-GB"/>
              <a:t> </a:t>
            </a:r>
            <a:endParaRPr lang="en-GB" dirty="0"/>
          </a:p>
        </p:txBody>
      </p:sp>
    </p:spTree>
    <p:extLst>
      <p:ext uri="{BB962C8B-B14F-4D97-AF65-F5344CB8AC3E}">
        <p14:creationId xmlns:p14="http://schemas.microsoft.com/office/powerpoint/2010/main" val="265070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41B7F5-ECDE-6A40-A45D-862C0726C39C}"/>
              </a:ext>
            </a:extLst>
          </p:cNvPr>
          <p:cNvSpPr>
            <a:spLocks noGrp="1"/>
          </p:cNvSpPr>
          <p:nvPr>
            <p:ph type="body" sz="quarter" idx="14"/>
          </p:nvPr>
        </p:nvSpPr>
        <p:spPr>
          <a:xfrm>
            <a:off x="129314" y="779647"/>
            <a:ext cx="3085526" cy="4392613"/>
          </a:xfrm>
        </p:spPr>
        <p:txBody>
          <a:bodyPr/>
          <a:lstStyle/>
          <a:p>
            <a:r>
              <a:rPr lang="en-US" sz="3200" dirty="0" smtClean="0"/>
              <a:t>Learning about research methods for this project</a:t>
            </a:r>
            <a:endParaRPr lang="en-US" sz="3200" dirty="0"/>
          </a:p>
        </p:txBody>
      </p:sp>
      <p:pic>
        <p:nvPicPr>
          <p:cNvPr id="10" name="Content Placeholder 9"/>
          <p:cNvPicPr>
            <a:picLocks noGrp="1" noChangeAspect="1"/>
          </p:cNvPicPr>
          <p:nvPr>
            <p:ph sz="quarter" idx="21"/>
          </p:nvPr>
        </p:nvPicPr>
        <p:blipFill>
          <a:blip r:embed="rId3" cstate="print">
            <a:extLst>
              <a:ext uri="{28A0092B-C50C-407E-A947-70E740481C1C}">
                <a14:useLocalDpi xmlns:a14="http://schemas.microsoft.com/office/drawing/2010/main" val="0"/>
              </a:ext>
            </a:extLst>
          </a:blip>
          <a:stretch>
            <a:fillRect/>
          </a:stretch>
        </p:blipFill>
        <p:spPr>
          <a:xfrm>
            <a:off x="3258845" y="390419"/>
            <a:ext cx="8933155" cy="5171067"/>
          </a:xfrm>
        </p:spPr>
      </p:pic>
      <p:sp>
        <p:nvSpPr>
          <p:cNvPr id="7" name="Slide Number Placeholder 6">
            <a:extLst>
              <a:ext uri="{FF2B5EF4-FFF2-40B4-BE49-F238E27FC236}">
                <a16:creationId xmlns:a16="http://schemas.microsoft.com/office/drawing/2014/main" id="{F85AA580-A0FF-284D-9F95-51D390479A65}"/>
              </a:ext>
            </a:extLst>
          </p:cNvPr>
          <p:cNvSpPr>
            <a:spLocks noGrp="1"/>
          </p:cNvSpPr>
          <p:nvPr>
            <p:ph type="sldNum" sz="quarter" idx="4"/>
          </p:nvPr>
        </p:nvSpPr>
        <p:spPr/>
        <p:txBody>
          <a:bodyPr/>
          <a:lstStyle/>
          <a:p>
            <a:fld id="{2CC19541-5F6E-2C4C-BF21-196C1C8E2E31}" type="slidenum">
              <a:rPr lang="en-GB" smtClean="0"/>
              <a:pPr/>
              <a:t>9</a:t>
            </a:fld>
            <a:r>
              <a:rPr lang="en-GB"/>
              <a:t> </a:t>
            </a:r>
            <a:endParaRPr lang="en-GB" dirty="0"/>
          </a:p>
        </p:txBody>
      </p:sp>
      <p:sp>
        <p:nvSpPr>
          <p:cNvPr id="11" name="TextBox 10"/>
          <p:cNvSpPr txBox="1"/>
          <p:nvPr/>
        </p:nvSpPr>
        <p:spPr>
          <a:xfrm>
            <a:off x="6240411" y="5671764"/>
            <a:ext cx="5213652" cy="933651"/>
          </a:xfrm>
          <a:prstGeom prst="rect">
            <a:avLst/>
          </a:prstGeom>
          <a:noFill/>
        </p:spPr>
        <p:txBody>
          <a:bodyPr wrap="square" lIns="0" tIns="0" rIns="0" bIns="0" rtlCol="0" anchor="t" anchorCtr="0">
            <a:noAutofit/>
          </a:bodyPr>
          <a:lstStyle/>
          <a:p>
            <a:pPr algn="l"/>
            <a:r>
              <a:rPr lang="en-GB" sz="2400" dirty="0" err="1" smtClean="0">
                <a:hlinkClick r:id="rId4"/>
              </a:rPr>
              <a:t>Padlet</a:t>
            </a:r>
            <a:r>
              <a:rPr lang="en-GB" sz="2400" dirty="0"/>
              <a:t> </a:t>
            </a:r>
            <a:r>
              <a:rPr lang="en-GB" sz="2400" dirty="0" smtClean="0"/>
              <a:t>on research methods</a:t>
            </a:r>
          </a:p>
        </p:txBody>
      </p:sp>
    </p:spTree>
    <p:extLst>
      <p:ext uri="{BB962C8B-B14F-4D97-AF65-F5344CB8AC3E}">
        <p14:creationId xmlns:p14="http://schemas.microsoft.com/office/powerpoint/2010/main" val="791911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UAL PowerPoint Wimbledon template 202306" id="{56690C92-5985-1A4C-89B4-904476A88B2B}" vid="{EB4F687C-54A8-BE48-8038-987B8C001B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8a4ba4df-95ed-4241-b54f-04803280e80d" xsi:nil="true"/>
    <lcf76f155ced4ddcb4097134ff3c332f xmlns="8a4ba4df-95ed-4241-b54f-04803280e80d">
      <Terms xmlns="http://schemas.microsoft.com/office/infopath/2007/PartnerControls"/>
    </lcf76f155ced4ddcb4097134ff3c332f>
    <TaxCatchAll xmlns="10f681cd-7b05-4387-997a-3889df02cc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6FD8723CC5847A7FE7425C9B8BD82" ma:contentTypeVersion="17" ma:contentTypeDescription="Create a new document." ma:contentTypeScope="" ma:versionID="78c045bc8577421002fa96cae1b7735f">
  <xsd:schema xmlns:xsd="http://www.w3.org/2001/XMLSchema" xmlns:xs="http://www.w3.org/2001/XMLSchema" xmlns:p="http://schemas.microsoft.com/office/2006/metadata/properties" xmlns:ns2="8a4ba4df-95ed-4241-b54f-04803280e80d" xmlns:ns3="10f681cd-7b05-4387-997a-3889df02cc60" targetNamespace="http://schemas.microsoft.com/office/2006/metadata/properties" ma:root="true" ma:fieldsID="5ce5bb0d3b05059a515f8b8d66c9b995" ns2:_="" ns3:_="">
    <xsd:import namespace="8a4ba4df-95ed-4241-b54f-04803280e80d"/>
    <xsd:import namespace="10f681cd-7b05-4387-997a-3889df02c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ba4df-95ed-4241-b54f-04803280e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681cd-7b05-4387-997a-3889df02cc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98b54ba-ded1-40cf-bb7c-c05963dacc12}" ma:internalName="TaxCatchAll" ma:showField="CatchAllData" ma:web="10f681cd-7b05-4387-997a-3889df02c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C1B31-D58A-42AB-ACFB-73C812453F9F}">
  <ds:schemaRefs>
    <ds:schemaRef ds:uri="8a4ba4df-95ed-4241-b54f-04803280e80d"/>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10f681cd-7b05-4387-997a-3889df02cc60"/>
    <ds:schemaRef ds:uri="http://www.w3.org/XML/1998/namespace"/>
  </ds:schemaRefs>
</ds:datastoreItem>
</file>

<file path=customXml/itemProps2.xml><?xml version="1.0" encoding="utf-8"?>
<ds:datastoreItem xmlns:ds="http://schemas.openxmlformats.org/officeDocument/2006/customXml" ds:itemID="{80E741A8-7853-44C7-96A2-1FEC7301E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ba4df-95ed-4241-b54f-04803280e80d"/>
    <ds:schemaRef ds:uri="10f681cd-7b05-4387-997a-3889df02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71C0E-110D-4433-9233-B4A830CD2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UAL-PowerPoint-Wimbledon-template-202306</Template>
  <TotalTime>669</TotalTime>
  <Words>2353</Words>
  <Application>Microsoft Office PowerPoint</Application>
  <PresentationFormat>Widescreen</PresentationFormat>
  <Paragraphs>167</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Noto Serif</vt:lpstr>
      <vt:lpstr>Times New Roman</vt:lpstr>
      <vt:lpstr>Wingdings</vt:lpstr>
      <vt:lpstr>Wingdings 2</vt:lpstr>
      <vt:lpstr>UAL Theme</vt:lpstr>
      <vt:lpstr>PowerPoint Presentation</vt:lpstr>
      <vt:lpstr>Research question</vt:lpstr>
      <vt:lpstr>PowerPoint Presentation</vt:lpstr>
      <vt:lpstr>Rationale for selecting my topic</vt:lpstr>
      <vt:lpstr>PowerPoint Presentation</vt:lpstr>
      <vt:lpstr>PowerPoint Presentation</vt:lpstr>
      <vt:lpstr>PowerPoint Presentation</vt:lpstr>
      <vt:lpstr>Research methods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project findings</vt:lpstr>
      <vt:lpstr>PowerPoint Presentation</vt:lpstr>
      <vt:lpstr>References</vt:lpstr>
      <vt:lpstr>PowerPoint Presentation</vt:lpstr>
      <vt:lpstr>PowerPoint Presentation</vt:lpstr>
      <vt:lpstr>PowerPoint Presentation</vt:lpstr>
      <vt:lpstr>PowerPoint Presentation</vt:lpstr>
      <vt:lpstr>PowerPoint Presentation</vt:lpstr>
      <vt:lpstr>Thank you</vt:lpstr>
    </vt:vector>
  </TitlesOfParts>
  <Company>University of the Arts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Kasia Idzi</dc:creator>
  <cp:lastModifiedBy>Kasia Idzi</cp:lastModifiedBy>
  <cp:revision>25</cp:revision>
  <dcterms:created xsi:type="dcterms:W3CDTF">2024-01-15T16:42:12Z</dcterms:created>
  <dcterms:modified xsi:type="dcterms:W3CDTF">2024-01-16T04:50:31Z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0x0101009CE6FD8723CC5847A7FE7425C9B8BD82</vt:lpwstr>
  </property>
  <property fmtid="{D5CDD505-2E9C-101B-9397-08002B2CF9AE}" pid="3" name="MediaServiceImageTags">
    <vt:lpwstr/>
  </property>
</Properties>
</file>